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8"/>
  </p:notesMasterIdLst>
  <p:sldIdLst>
    <p:sldId id="262" r:id="rId5"/>
    <p:sldId id="261" r:id="rId6"/>
    <p:sldId id="260" r:id="rId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15:guide id="1" pos="400" userDrawn="1">
          <p15:clr>
            <a:srgbClr val="A4A3A4"/>
          </p15:clr>
        </p15:guide>
        <p15:guide id="2" pos="9948" userDrawn="1">
          <p15:clr>
            <a:srgbClr val="A4A3A4"/>
          </p15:clr>
        </p15:guide>
        <p15:guide id="3" pos="9630" userDrawn="1">
          <p15:clr>
            <a:srgbClr val="A4A3A4"/>
          </p15:clr>
        </p15:guide>
        <p15:guide id="4" pos="7680" userDrawn="1">
          <p15:clr>
            <a:srgbClr val="A4A3A4"/>
          </p15:clr>
        </p15:guide>
        <p15:guide id="5" orient="horz" pos="1485" userDrawn="1">
          <p15:clr>
            <a:srgbClr val="A4A3A4"/>
          </p15:clr>
        </p15:guide>
        <p15:guide id="6" orient="horz" pos="1666" userDrawn="1">
          <p15:clr>
            <a:srgbClr val="A4A3A4"/>
          </p15:clr>
        </p15:guide>
        <p15:guide id="7" pos="3371" userDrawn="1">
          <p15:clr>
            <a:srgbClr val="A4A3A4"/>
          </p15:clr>
        </p15:guide>
        <p15:guide id="8" pos="876" userDrawn="1">
          <p15:clr>
            <a:srgbClr val="A4A3A4"/>
          </p15:clr>
        </p15:guide>
        <p15:guide id="9" orient="horz" pos="71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D2527A-AAAB-1BA9-E951-70C11D097DD8}" name="Sruthi Sahasranaman" initials="SS" userId="S::ssahasranaman@quantum-systems.com::b6c0b98f-5ce8-4163-960f-73ff3a06cd70" providerId="AD"/>
  <p188:author id="{A77BEAD4-E3EB-CF0B-DA12-E63ECB2A43AB}" name="Anca Radu" initials="AR" userId="S::aradu@quantum-systems.com::d78374a7-8c07-4b5c-a922-9e3e65c49e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400"/>
        <p:guide pos="9948"/>
        <p:guide pos="9630"/>
        <p:guide pos="7680"/>
        <p:guide orient="horz" pos="1485"/>
        <p:guide orient="horz" pos="1666"/>
        <p:guide pos="3371"/>
        <p:guide pos="876"/>
        <p:guide orient="horz" pos="714"/>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xfrm>
            <a:off x="1143000" y="685800"/>
            <a:ext cx="4572000" cy="3429000"/>
          </a:xfrm>
          <a:prstGeom prst="rect">
            <a:avLst/>
          </a:prstGeom>
        </p:spPr>
        <p:txBody>
          <a:bodyPr/>
          <a:lstStyle/>
          <a:p>
            <a:endParaRPr/>
          </a:p>
        </p:txBody>
      </p:sp>
      <p:sp>
        <p:nvSpPr>
          <p:cNvPr id="148" name="Shape 14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de-DE"/>
          </a:p>
        </p:txBody>
      </p:sp>
    </p:spTree>
    <p:extLst>
      <p:ext uri="{BB962C8B-B14F-4D97-AF65-F5344CB8AC3E}">
        <p14:creationId xmlns:p14="http://schemas.microsoft.com/office/powerpoint/2010/main" val="1333945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a:p>
        </p:txBody>
      </p:sp>
    </p:spTree>
    <p:extLst>
      <p:ext uri="{BB962C8B-B14F-4D97-AF65-F5344CB8AC3E}">
        <p14:creationId xmlns:p14="http://schemas.microsoft.com/office/powerpoint/2010/main" val="408237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a:p>
        </p:txBody>
      </p:sp>
    </p:spTree>
    <p:extLst>
      <p:ext uri="{BB962C8B-B14F-4D97-AF65-F5344CB8AC3E}">
        <p14:creationId xmlns:p14="http://schemas.microsoft.com/office/powerpoint/2010/main" val="2772892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0"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1"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2"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3"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1"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4"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1" name="Slide Title"/>
          <p:cNvSpPr txBox="1">
            <a:spLocks noGrp="1"/>
          </p:cNvSpPr>
          <p:nvPr>
            <p:ph type="title" hasCustomPrompt="1"/>
          </p:nvPr>
        </p:nvSpPr>
        <p:spPr>
          <a:prstGeom prst="rect">
            <a:avLst/>
          </a:prstGeom>
        </p:spPr>
        <p:txBody>
          <a:bodyPr/>
          <a:lstStyle/>
          <a:p>
            <a:r>
              <a:t>Slide Title</a:t>
            </a:r>
          </a:p>
        </p:txBody>
      </p:sp>
      <p:sp>
        <p:nvSpPr>
          <p:cNvPr id="42"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1"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59"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0"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1"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2"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0"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1"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8"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79"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7"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8"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89"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5"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6"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4"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5"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3"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4"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5"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3"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4"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Last Page">
    <p:spTree>
      <p:nvGrpSpPr>
        <p:cNvPr id="1" name=""/>
        <p:cNvGrpSpPr/>
        <p:nvPr/>
      </p:nvGrpSpPr>
      <p:grpSpPr>
        <a:xfrm>
          <a:off x="0" y="0"/>
          <a:ext cx="0" cy="0"/>
          <a:chOff x="0" y="0"/>
          <a:chExt cx="0" cy="0"/>
        </a:xfrm>
      </p:grpSpPr>
      <p:sp>
        <p:nvSpPr>
          <p:cNvPr id="141" name="Slide Number"/>
          <p:cNvSpPr txBox="1">
            <a:spLocks noGrp="1"/>
          </p:cNvSpPr>
          <p:nvPr>
            <p:ph type="sldNum" sz="quarter" idx="2"/>
          </p:nvPr>
        </p:nvSpPr>
        <p:spPr>
          <a:xfrm>
            <a:off x="727867" y="1415161"/>
            <a:ext cx="396749" cy="411734"/>
          </a:xfrm>
          <a:prstGeom prst="rect">
            <a:avLst/>
          </a:prstGeom>
        </p:spPr>
        <p:txBody>
          <a:bodyPr/>
          <a:lstStyle>
            <a:lvl1pPr>
              <a:defRPr sz="2000" b="1"/>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1" r:id="rId12"/>
    <p:sldLayoutId id="2147483662" r:id="rId13"/>
    <p:sldLayoutId id="2147483663" r:id="rId1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emf"/><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24" Type="http://schemas.openxmlformats.org/officeDocument/2006/relationships/image" Target="../media/image22.sv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7.jpeg"/></Relationships>
</file>

<file path=ppt/slides/_rels/slide3.xml.rels><?xml version="1.0" encoding="UTF-8" standalone="yes"?>
<Relationships xmlns="http://schemas.openxmlformats.org/package/2006/relationships"><Relationship Id="rId3" Type="http://schemas.openxmlformats.org/officeDocument/2006/relationships/hyperlink" Target="http://quantum-systems.com" TargetMode="External"/><Relationship Id="rId7"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Make_It_Count_2022-131.jpg"/>
          <p:cNvPicPr>
            <a:picLocks noChangeAspect="1"/>
          </p:cNvPicPr>
          <p:nvPr/>
        </p:nvPicPr>
        <p:blipFill>
          <a:blip r:embed="rId3">
            <a:extLst>
              <a:ext uri="{28A0092B-C50C-407E-A947-70E740481C1C}">
                <a14:useLocalDpi xmlns:a14="http://schemas.microsoft.com/office/drawing/2010/main" val="0"/>
              </a:ext>
            </a:extLst>
          </a:blip>
          <a:srcRect l="88" r="88"/>
          <a:stretch/>
        </p:blipFill>
        <p:spPr>
          <a:xfrm>
            <a:off x="0" y="1"/>
            <a:ext cx="9747754" cy="13731848"/>
          </a:xfrm>
          <a:prstGeom prst="rect">
            <a:avLst/>
          </a:prstGeom>
          <a:ln w="12700">
            <a:miter lim="400000"/>
          </a:ln>
        </p:spPr>
      </p:pic>
      <p:sp>
        <p:nvSpPr>
          <p:cNvPr id="151" name="Rectangle"/>
          <p:cNvSpPr/>
          <p:nvPr/>
        </p:nvSpPr>
        <p:spPr>
          <a:xfrm>
            <a:off x="0" y="0"/>
            <a:ext cx="9743223" cy="13722016"/>
          </a:xfrm>
          <a:prstGeom prst="rect">
            <a:avLst/>
          </a:prstGeom>
          <a:solidFill>
            <a:srgbClr val="000000">
              <a:alpha val="60000"/>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3" name="Line"/>
          <p:cNvSpPr/>
          <p:nvPr/>
        </p:nvSpPr>
        <p:spPr>
          <a:xfrm>
            <a:off x="660912" y="10183943"/>
            <a:ext cx="979134" cy="0"/>
          </a:xfrm>
          <a:prstGeom prst="line">
            <a:avLst/>
          </a:prstGeom>
          <a:ln w="88900">
            <a:solidFill>
              <a:srgbClr val="FFFFFF"/>
            </a:solidFill>
            <a:miter lim="400000"/>
          </a:ln>
        </p:spPr>
        <p:txBody>
          <a:bodyPr lIns="50800" tIns="50800" rIns="50800" bIns="50800" anchor="ctr"/>
          <a:lstStyle/>
          <a:p>
            <a:endParaRPr/>
          </a:p>
        </p:txBody>
      </p:sp>
      <p:sp>
        <p:nvSpPr>
          <p:cNvPr id="156" name="01"/>
          <p:cNvSpPr txBox="1"/>
          <p:nvPr/>
        </p:nvSpPr>
        <p:spPr>
          <a:xfrm>
            <a:off x="23747577" y="13057682"/>
            <a:ext cx="291085" cy="3048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anchor="ctr">
            <a:spAutoFit/>
          </a:bodyPr>
          <a:lstStyle>
            <a:lvl1pPr>
              <a:defRPr sz="1200">
                <a:solidFill>
                  <a:srgbClr val="000000"/>
                </a:solidFill>
                <a:latin typeface="Avenir Next Regular"/>
                <a:ea typeface="Avenir Next Regular"/>
                <a:cs typeface="Avenir Next Regular"/>
                <a:sym typeface="Avenir Next Regular"/>
              </a:defRPr>
            </a:lvl1pPr>
          </a:lstStyle>
          <a:p>
            <a:r>
              <a:t>01</a:t>
            </a:r>
          </a:p>
        </p:txBody>
      </p:sp>
      <p:sp>
        <p:nvSpPr>
          <p:cNvPr id="157" name="Platform and Sensor:…"/>
          <p:cNvSpPr txBox="1"/>
          <p:nvPr/>
        </p:nvSpPr>
        <p:spPr>
          <a:xfrm>
            <a:off x="16151107" y="8599681"/>
            <a:ext cx="6866547" cy="74892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defRPr sz="1200" spc="240">
                <a:solidFill>
                  <a:srgbClr val="000000"/>
                </a:solidFill>
                <a:latin typeface="Avenir Next Regular"/>
                <a:ea typeface="Avenir Next Regular"/>
                <a:cs typeface="Avenir Next Regular"/>
                <a:sym typeface="Avenir Next Regular"/>
              </a:defRPr>
            </a:pPr>
            <a:r>
              <a:rPr lang="en-US" sz="1400">
                <a:latin typeface="Montserrat"/>
              </a:rPr>
              <a:t>Platform and Camera:</a:t>
            </a:r>
            <a:r>
              <a:rPr lang="en-US" sz="1400">
                <a:latin typeface="Avenir Next Regular"/>
              </a:rPr>
              <a:t> </a:t>
            </a:r>
            <a:endParaRPr lang="en-US" sz="1400"/>
          </a:p>
          <a:p>
            <a:pPr algn="l" defTabSz="457200">
              <a:defRPr sz="1200" spc="240">
                <a:solidFill>
                  <a:srgbClr val="000000"/>
                </a:solidFill>
                <a:latin typeface="Avenir Next Regular"/>
                <a:ea typeface="Avenir Next Regular"/>
                <a:cs typeface="Avenir Next Regular"/>
                <a:sym typeface="Avenir Next Regular"/>
              </a:defRPr>
            </a:pPr>
            <a:endParaRPr lang="en-US" sz="1400" b="1">
              <a:latin typeface="Avenir Next Regular"/>
            </a:endParaRPr>
          </a:p>
          <a:p>
            <a:pPr algn="l" defTabSz="457200">
              <a:defRPr sz="1200" spc="240">
                <a:solidFill>
                  <a:srgbClr val="000000"/>
                </a:solidFill>
                <a:latin typeface="Avenir Next Regular"/>
                <a:ea typeface="Avenir Next Regular"/>
                <a:cs typeface="Avenir Next Regular"/>
                <a:sym typeface="Avenir Next Regular"/>
              </a:defRPr>
            </a:pPr>
            <a:r>
              <a:rPr lang="en-US" sz="1400" b="1" cap="all">
                <a:latin typeface="Montserrat"/>
              </a:rPr>
              <a:t>Sony ILX-LR1     </a:t>
            </a:r>
            <a:r>
              <a:rPr lang="en-US" sz="1400" cap="all">
                <a:latin typeface="Montserrat"/>
              </a:rPr>
              <a:t>and     </a:t>
            </a:r>
            <a:r>
              <a:rPr lang="en-US" sz="1400" b="1" cap="all">
                <a:latin typeface="Montserrat"/>
              </a:rPr>
              <a:t>Phase One P5</a:t>
            </a:r>
            <a:endParaRPr sz="1400" b="1"/>
          </a:p>
        </p:txBody>
      </p:sp>
      <p:sp>
        <p:nvSpPr>
          <p:cNvPr id="158" name="New ways for aerial LiDAR mapping – the qube 240 with the Trinity F90+ UAV"/>
          <p:cNvSpPr txBox="1"/>
          <p:nvPr/>
        </p:nvSpPr>
        <p:spPr>
          <a:xfrm>
            <a:off x="10279488" y="482955"/>
            <a:ext cx="5348424" cy="93358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50800" rIns="50800" bIns="50800" anchor="ctr">
            <a:spAutoFit/>
          </a:bodyPr>
          <a:lstStyle/>
          <a:p>
            <a:pPr algn="l">
              <a:defRPr sz="2700" cap="all">
                <a:solidFill>
                  <a:srgbClr val="000000"/>
                </a:solidFill>
                <a:latin typeface="Avenir Next Regular"/>
                <a:ea typeface="Avenir Next Regular"/>
                <a:cs typeface="Avenir Next Regular"/>
                <a:sym typeface="Avenir Next Regular"/>
              </a:defRPr>
            </a:pPr>
            <a:r>
              <a:rPr lang="en-US">
                <a:latin typeface="Montserrat"/>
                <a:ea typeface="+mn-lt"/>
                <a:cs typeface="+mn-lt"/>
              </a:rPr>
              <a:t>Digital mapping in east </a:t>
            </a:r>
            <a:r>
              <a:rPr lang="en-US" err="1">
                <a:latin typeface="Montserrat"/>
                <a:ea typeface="+mn-lt"/>
                <a:cs typeface="+mn-lt"/>
              </a:rPr>
              <a:t>palestine</a:t>
            </a:r>
            <a:r>
              <a:rPr lang="en-US">
                <a:latin typeface="Montserrat"/>
                <a:ea typeface="+mn-lt"/>
                <a:cs typeface="+mn-lt"/>
              </a:rPr>
              <a:t>, </a:t>
            </a:r>
            <a:r>
              <a:rPr lang="en-US" err="1">
                <a:latin typeface="Montserrat"/>
                <a:ea typeface="+mn-lt"/>
                <a:cs typeface="+mn-lt"/>
              </a:rPr>
              <a:t>ohio</a:t>
            </a:r>
            <a:endParaRPr lang="en-US">
              <a:latin typeface="Montserrat"/>
            </a:endParaRPr>
          </a:p>
        </p:txBody>
      </p:sp>
      <p:sp>
        <p:nvSpPr>
          <p:cNvPr id="163" name="We partnered with Rocketmine to pioneer new solutions for mapping. Rocketmine is a global drone data service provider, offering full turnkey drone solutions across continents for multiple sectors including mining, agriculture, engineering, renewables, se"/>
          <p:cNvSpPr txBox="1"/>
          <p:nvPr/>
        </p:nvSpPr>
        <p:spPr>
          <a:xfrm>
            <a:off x="10279488" y="7204427"/>
            <a:ext cx="5058278" cy="139525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en-US">
                <a:latin typeface="Montserrat"/>
              </a:rPr>
              <a:t>The Village of East Palestine faced the need for cost-effective, high-resolution mapping to support long-term recovery, infrastructure planning, and environmental monitoring. Traditional aerial mapping, often requiring fixed-wing aircraft, can cost up to $75,000 per project and involve long turnaround times. For a small community recovering from a disaster, this approach was neither financially nor operationally sustainable.</a:t>
            </a:r>
          </a:p>
        </p:txBody>
      </p:sp>
      <p:sp>
        <p:nvSpPr>
          <p:cNvPr id="167" name="Rectangle"/>
          <p:cNvSpPr/>
          <p:nvPr/>
        </p:nvSpPr>
        <p:spPr>
          <a:xfrm>
            <a:off x="16148534" y="5263506"/>
            <a:ext cx="7684517" cy="2887140"/>
          </a:xfrm>
          <a:prstGeom prst="rect">
            <a:avLst/>
          </a:prstGeom>
          <a:solidFill>
            <a:srgbClr val="FFFFFF"/>
          </a:solidFill>
          <a:ln w="508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8" name="Rectangle"/>
          <p:cNvSpPr/>
          <p:nvPr/>
        </p:nvSpPr>
        <p:spPr>
          <a:xfrm>
            <a:off x="16452474" y="5154290"/>
            <a:ext cx="656759" cy="28364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2" name="Rectangle"/>
          <p:cNvSpPr>
            <a:spLocks noGrp="1" noRot="1" noMove="1" noResize="1" noEditPoints="1" noAdjustHandles="1" noChangeArrowheads="1" noChangeShapeType="1"/>
          </p:cNvSpPr>
          <p:nvPr/>
        </p:nvSpPr>
        <p:spPr>
          <a:xfrm>
            <a:off x="16133743" y="1174213"/>
            <a:ext cx="7699308" cy="3595321"/>
          </a:xfrm>
          <a:prstGeom prst="rect">
            <a:avLst/>
          </a:prstGeom>
          <a:solidFill>
            <a:srgbClr val="FFFFFF"/>
          </a:solidFill>
          <a:ln w="508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lang="en-US" sz="1800">
                <a:effectLst/>
                <a:latin typeface="Calibri" panose="020F0502020204030204" pitchFamily="34" charset="0"/>
                <a:ea typeface="Calibri" panose="020F0502020204030204" pitchFamily="34" charset="0"/>
                <a:cs typeface="Times New Roman" panose="02020603050405020304" pitchFamily="18" charset="0"/>
              </a:rPr>
              <a:t>38</a:t>
            </a:r>
            <a:endParaRPr/>
          </a:p>
        </p:txBody>
      </p:sp>
      <p:sp>
        <p:nvSpPr>
          <p:cNvPr id="170" name="QUANTUM SYSTEMS QUBE 240 USE CASE"/>
          <p:cNvSpPr txBox="1"/>
          <p:nvPr/>
        </p:nvSpPr>
        <p:spPr>
          <a:xfrm rot="5400000">
            <a:off x="22370860" y="11001126"/>
            <a:ext cx="2902398" cy="2628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lgn="l" defTabSz="457200">
              <a:lnSpc>
                <a:spcPts val="1800"/>
              </a:lnSpc>
              <a:defRPr sz="1000" spc="270">
                <a:solidFill>
                  <a:srgbClr val="000000"/>
                </a:solidFill>
                <a:latin typeface="Avenir Next Regular"/>
                <a:ea typeface="Avenir Next Regular"/>
                <a:cs typeface="Avenir Next Regular"/>
                <a:sym typeface="Avenir Next Regular"/>
              </a:defRPr>
            </a:lvl1pPr>
          </a:lstStyle>
          <a:p>
            <a:r>
              <a:t>QUANTUM SYSTEMS USE CASE </a:t>
            </a:r>
          </a:p>
        </p:txBody>
      </p:sp>
      <p:sp>
        <p:nvSpPr>
          <p:cNvPr id="183" name="MISSION DURATION"/>
          <p:cNvSpPr txBox="1"/>
          <p:nvPr/>
        </p:nvSpPr>
        <p:spPr>
          <a:xfrm>
            <a:off x="21941206" y="1687043"/>
            <a:ext cx="1644963" cy="1582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pitchFamily="2" charset="77"/>
              </a:rPr>
              <a:t>MISSION DURATION</a:t>
            </a:r>
          </a:p>
        </p:txBody>
      </p:sp>
      <p:sp>
        <p:nvSpPr>
          <p:cNvPr id="185" name="LiDAR POINTS"/>
          <p:cNvSpPr txBox="1"/>
          <p:nvPr/>
        </p:nvSpPr>
        <p:spPr>
          <a:xfrm>
            <a:off x="19680724" y="2860178"/>
            <a:ext cx="1189708" cy="1987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lang="en-US" b="1" spc="0">
                <a:latin typeface="Montserrat" pitchFamily="2" charset="77"/>
              </a:rPr>
              <a:t>IMAGES TAKEN</a:t>
            </a:r>
            <a:endParaRPr b="1" spc="0">
              <a:latin typeface="Montserrat" pitchFamily="2" charset="77"/>
            </a:endParaRPr>
          </a:p>
        </p:txBody>
      </p:sp>
      <p:sp>
        <p:nvSpPr>
          <p:cNvPr id="186" name="AREA SURVEYED"/>
          <p:cNvSpPr txBox="1"/>
          <p:nvPr/>
        </p:nvSpPr>
        <p:spPr>
          <a:xfrm>
            <a:off x="21941206" y="2860178"/>
            <a:ext cx="1311795" cy="1987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a:rPr>
              <a:t>AREA SURVEYED</a:t>
            </a:r>
          </a:p>
        </p:txBody>
      </p:sp>
      <p:sp>
        <p:nvSpPr>
          <p:cNvPr id="191" name="11.1 billion points…"/>
          <p:cNvSpPr txBox="1"/>
          <p:nvPr/>
        </p:nvSpPr>
        <p:spPr>
          <a:xfrm>
            <a:off x="19621278" y="3068456"/>
            <a:ext cx="1713865" cy="2734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p>
            <a:pPr algn="l" defTabSz="457200">
              <a:lnSpc>
                <a:spcPct val="90000"/>
              </a:lnSpc>
              <a:defRPr sz="1200">
                <a:solidFill>
                  <a:srgbClr val="000000"/>
                </a:solidFill>
                <a:latin typeface="Avenir Next Regular"/>
                <a:ea typeface="Avenir Next Regular"/>
                <a:cs typeface="Avenir Next Regular"/>
                <a:sym typeface="Avenir Next Regular"/>
              </a:defRPr>
            </a:pPr>
            <a:r>
              <a:rPr lang="de-DE"/>
              <a:t>10000+</a:t>
            </a:r>
          </a:p>
        </p:txBody>
      </p:sp>
      <p:sp>
        <p:nvSpPr>
          <p:cNvPr id="192" name="65 km2 | 6500 ha"/>
          <p:cNvSpPr txBox="1"/>
          <p:nvPr/>
        </p:nvSpPr>
        <p:spPr>
          <a:xfrm>
            <a:off x="21888018" y="3068456"/>
            <a:ext cx="1311795" cy="2734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5,000+ acres</a:t>
            </a:r>
            <a:endParaRPr lang="de-DE">
              <a:latin typeface="Montserrat"/>
            </a:endParaRPr>
          </a:p>
        </p:txBody>
      </p:sp>
      <p:sp>
        <p:nvSpPr>
          <p:cNvPr id="193" name="20x 58 min (19h)"/>
          <p:cNvSpPr txBox="1"/>
          <p:nvPr/>
        </p:nvSpPr>
        <p:spPr>
          <a:xfrm>
            <a:off x="21888018" y="1905756"/>
            <a:ext cx="1713865" cy="4349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7 hours of total flying (over 2 days)</a:t>
            </a:r>
            <a:endParaRPr lang="de-DE">
              <a:latin typeface="Montserrat"/>
            </a:endParaRPr>
          </a:p>
        </p:txBody>
      </p:sp>
      <p:sp>
        <p:nvSpPr>
          <p:cNvPr id="194" name="Rectangle"/>
          <p:cNvSpPr/>
          <p:nvPr/>
        </p:nvSpPr>
        <p:spPr>
          <a:xfrm>
            <a:off x="17465133" y="943276"/>
            <a:ext cx="2172417" cy="283646"/>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96" name="UAS DEPLOYED"/>
          <p:cNvSpPr txBox="1"/>
          <p:nvPr/>
        </p:nvSpPr>
        <p:spPr>
          <a:xfrm>
            <a:off x="17160664" y="3796701"/>
            <a:ext cx="1200555" cy="21114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a:rPr>
              <a:t>UAS</a:t>
            </a:r>
            <a:r>
              <a:rPr lang="uk-UA" b="1" spc="0">
                <a:latin typeface="Montserrat"/>
              </a:rPr>
              <a:t> </a:t>
            </a:r>
            <a:r>
              <a:rPr b="1" spc="0">
                <a:latin typeface="Montserrat"/>
              </a:rPr>
              <a:t>DEPLOYED</a:t>
            </a:r>
          </a:p>
        </p:txBody>
      </p:sp>
      <p:sp>
        <p:nvSpPr>
          <p:cNvPr id="197" name="Trinity F90+"/>
          <p:cNvSpPr txBox="1"/>
          <p:nvPr/>
        </p:nvSpPr>
        <p:spPr>
          <a:xfrm>
            <a:off x="17109233" y="4012694"/>
            <a:ext cx="1201577" cy="2734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a:latin typeface="Montserrat"/>
              </a:rPr>
              <a:t>Trinity </a:t>
            </a:r>
            <a:r>
              <a:rPr lang="en-US">
                <a:latin typeface="Montserrat"/>
              </a:rPr>
              <a:t>Pro</a:t>
            </a:r>
            <a:endParaRPr>
              <a:latin typeface="Montserrat"/>
            </a:endParaRPr>
          </a:p>
        </p:txBody>
      </p:sp>
      <p:sp>
        <p:nvSpPr>
          <p:cNvPr id="198" name="Specifications"/>
          <p:cNvSpPr txBox="1"/>
          <p:nvPr/>
        </p:nvSpPr>
        <p:spPr>
          <a:xfrm>
            <a:off x="17542399" y="863538"/>
            <a:ext cx="2095150" cy="3488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lvl1pPr algn="l" defTabSz="457200">
              <a:defRPr sz="1200" spc="240">
                <a:solidFill>
                  <a:srgbClr val="000000"/>
                </a:solidFill>
                <a:latin typeface="Avenir Next Medium"/>
                <a:ea typeface="Avenir Next Medium"/>
                <a:cs typeface="Avenir Next Medium"/>
                <a:sym typeface="Avenir Next Medium"/>
              </a:defRPr>
            </a:lvl1pPr>
          </a:lstStyle>
          <a:p>
            <a:r>
              <a:rPr sz="1600">
                <a:latin typeface="Montserrat"/>
              </a:rPr>
              <a:t>Specifications</a:t>
            </a:r>
          </a:p>
        </p:txBody>
      </p:sp>
      <p:sp>
        <p:nvSpPr>
          <p:cNvPr id="199" name="Gather precise Lidar data under dense…"/>
          <p:cNvSpPr txBox="1"/>
          <p:nvPr/>
        </p:nvSpPr>
        <p:spPr>
          <a:xfrm>
            <a:off x="541396" y="10504676"/>
            <a:ext cx="7837651" cy="25648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defRPr sz="5500">
                <a:solidFill>
                  <a:srgbClr val="FFFFFF"/>
                </a:solidFill>
                <a:latin typeface="Avenir Next Regular"/>
                <a:ea typeface="Avenir Next Regular"/>
                <a:cs typeface="Avenir Next Regular"/>
                <a:sym typeface="Avenir Next Regular"/>
              </a:defRPr>
            </a:pPr>
            <a:r>
              <a:rPr lang="en-US" sz="4000">
                <a:latin typeface="Montserrat"/>
                <a:ea typeface="+mn-lt"/>
                <a:cs typeface="+mn-lt"/>
              </a:rPr>
              <a:t>Delivering 5,000 Acres of High-Resolution Mapping with Trinity Pro &amp; Sony ILX-LR1 and Phase One P5</a:t>
            </a:r>
            <a:endParaRPr lang="en-US">
              <a:latin typeface="Montserrat"/>
            </a:endParaRPr>
          </a:p>
        </p:txBody>
      </p:sp>
      <p:pic>
        <p:nvPicPr>
          <p:cNvPr id="200" name="Image" descr="Image"/>
          <p:cNvPicPr>
            <a:picLocks noChangeAspect="1"/>
          </p:cNvPicPr>
          <p:nvPr/>
        </p:nvPicPr>
        <p:blipFill>
          <a:blip r:embed="rId4"/>
          <a:stretch>
            <a:fillRect/>
          </a:stretch>
        </p:blipFill>
        <p:spPr>
          <a:xfrm>
            <a:off x="635000" y="1133475"/>
            <a:ext cx="4951520" cy="1031121"/>
          </a:xfrm>
          <a:prstGeom prst="rect">
            <a:avLst/>
          </a:prstGeom>
          <a:ln w="12700">
            <a:miter lim="400000"/>
          </a:ln>
        </p:spPr>
      </p:pic>
      <p:sp>
        <p:nvSpPr>
          <p:cNvPr id="4" name="Gather precise Lidar data under dense…">
            <a:extLst>
              <a:ext uri="{FF2B5EF4-FFF2-40B4-BE49-F238E27FC236}">
                <a16:creationId xmlns:a16="http://schemas.microsoft.com/office/drawing/2014/main" id="{A67D4BB2-53A8-A67A-5F19-9E5B7C4C6D8D}"/>
              </a:ext>
            </a:extLst>
          </p:cNvPr>
          <p:cNvSpPr txBox="1"/>
          <p:nvPr/>
        </p:nvSpPr>
        <p:spPr>
          <a:xfrm>
            <a:off x="541396" y="8025693"/>
            <a:ext cx="8597938" cy="164147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defRPr sz="5500">
                <a:solidFill>
                  <a:srgbClr val="FFFFFF"/>
                </a:solidFill>
                <a:latin typeface="Avenir Next Regular"/>
                <a:ea typeface="Avenir Next Regular"/>
                <a:cs typeface="Avenir Next Regular"/>
                <a:sym typeface="Avenir Next Regular"/>
              </a:defRPr>
            </a:pPr>
            <a:r>
              <a:rPr lang="en-US" sz="5000">
                <a:latin typeface="Montserrat"/>
                <a:ea typeface="+mn-lt"/>
                <a:cs typeface="+mn-lt"/>
              </a:rPr>
              <a:t>The East Palestine Mapping Project</a:t>
            </a:r>
            <a:endParaRPr lang="en-US">
              <a:latin typeface="Montserrat"/>
              <a:ea typeface="+mn-lt"/>
              <a:cs typeface="+mn-lt"/>
            </a:endParaRPr>
          </a:p>
        </p:txBody>
      </p:sp>
      <p:grpSp>
        <p:nvGrpSpPr>
          <p:cNvPr id="17" name="Group 16">
            <a:extLst>
              <a:ext uri="{FF2B5EF4-FFF2-40B4-BE49-F238E27FC236}">
                <a16:creationId xmlns:a16="http://schemas.microsoft.com/office/drawing/2014/main" id="{49B5C6BA-0154-2C95-9C0A-CADC1330951A}"/>
              </a:ext>
            </a:extLst>
          </p:cNvPr>
          <p:cNvGrpSpPr/>
          <p:nvPr/>
        </p:nvGrpSpPr>
        <p:grpSpPr>
          <a:xfrm>
            <a:off x="10279488" y="5770540"/>
            <a:ext cx="4356760" cy="698749"/>
            <a:chOff x="10279488" y="5770540"/>
            <a:chExt cx="4356760" cy="698749"/>
          </a:xfrm>
        </p:grpSpPr>
        <p:sp>
          <p:nvSpPr>
            <p:cNvPr id="162" name="Why using the Quantum-Systems solution for this mission?"/>
            <p:cNvSpPr txBox="1"/>
            <p:nvPr/>
          </p:nvSpPr>
          <p:spPr>
            <a:xfrm>
              <a:off x="10279488" y="5770540"/>
              <a:ext cx="4356760" cy="518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50800" rIns="50800" bIns="50800" anchor="ctr">
              <a:spAutoFit/>
            </a:bodyPr>
            <a:lstStyle/>
            <a:p>
              <a:pPr algn="l">
                <a:defRPr sz="2700">
                  <a:latin typeface="Avenir Next Regular"/>
                  <a:ea typeface="Avenir Next Regular"/>
                  <a:cs typeface="Avenir Next Regular"/>
                  <a:sym typeface="Avenir Next Regular"/>
                </a:defRPr>
              </a:pPr>
              <a:r>
                <a:rPr lang="en-US">
                  <a:solidFill>
                    <a:srgbClr val="000000"/>
                  </a:solidFill>
                  <a:latin typeface="Montserrat"/>
                </a:rPr>
                <a:t>CHALLENGES</a:t>
              </a:r>
            </a:p>
          </p:txBody>
        </p:sp>
        <p:sp>
          <p:nvSpPr>
            <p:cNvPr id="7" name="Line">
              <a:extLst>
                <a:ext uri="{FF2B5EF4-FFF2-40B4-BE49-F238E27FC236}">
                  <a16:creationId xmlns:a16="http://schemas.microsoft.com/office/drawing/2014/main" id="{3F9E221D-758E-6850-CA39-BDA99CF8BA4B}"/>
                </a:ext>
              </a:extLst>
            </p:cNvPr>
            <p:cNvSpPr/>
            <p:nvPr/>
          </p:nvSpPr>
          <p:spPr>
            <a:xfrm flipV="1">
              <a:off x="10279488" y="6466456"/>
              <a:ext cx="990652" cy="2833"/>
            </a:xfrm>
            <a:prstGeom prst="line">
              <a:avLst/>
            </a:prstGeom>
            <a:ln w="88900">
              <a:solidFill>
                <a:srgbClr val="000000"/>
              </a:solidFill>
              <a:miter lim="400000"/>
            </a:ln>
          </p:spPr>
          <p:txBody>
            <a:bodyPr lIns="50800" tIns="50800" rIns="50800" bIns="50800" anchor="ctr"/>
            <a:lstStyle/>
            <a:p>
              <a:endParaRPr lang="en-US"/>
            </a:p>
          </p:txBody>
        </p:sp>
      </p:grpSp>
      <p:grpSp>
        <p:nvGrpSpPr>
          <p:cNvPr id="19" name="Group 18">
            <a:extLst>
              <a:ext uri="{FF2B5EF4-FFF2-40B4-BE49-F238E27FC236}">
                <a16:creationId xmlns:a16="http://schemas.microsoft.com/office/drawing/2014/main" id="{BCFB1839-DBBE-880F-3626-6B0EA52CED44}"/>
              </a:ext>
            </a:extLst>
          </p:cNvPr>
          <p:cNvGrpSpPr/>
          <p:nvPr/>
        </p:nvGrpSpPr>
        <p:grpSpPr>
          <a:xfrm>
            <a:off x="10279488" y="9555253"/>
            <a:ext cx="5070978" cy="705030"/>
            <a:chOff x="10279488" y="9799646"/>
            <a:chExt cx="5070978" cy="705030"/>
          </a:xfrm>
        </p:grpSpPr>
        <p:sp>
          <p:nvSpPr>
            <p:cNvPr id="5" name="Why using the Quantum-Systems solution for this mission?">
              <a:extLst>
                <a:ext uri="{FF2B5EF4-FFF2-40B4-BE49-F238E27FC236}">
                  <a16:creationId xmlns:a16="http://schemas.microsoft.com/office/drawing/2014/main" id="{D8946D7A-5637-8611-9C83-0EECFA7A03ED}"/>
                </a:ext>
              </a:extLst>
            </p:cNvPr>
            <p:cNvSpPr txBox="1"/>
            <p:nvPr/>
          </p:nvSpPr>
          <p:spPr>
            <a:xfrm>
              <a:off x="10279488" y="9799646"/>
              <a:ext cx="5070978" cy="518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50800" rIns="50800" bIns="50800" anchor="ctr">
              <a:spAutoFit/>
            </a:bodyPr>
            <a:lstStyle/>
            <a:p>
              <a:pPr algn="l">
                <a:defRPr sz="2700">
                  <a:latin typeface="Avenir Next Regular"/>
                  <a:ea typeface="Avenir Next Regular"/>
                  <a:cs typeface="Avenir Next Regular"/>
                  <a:sym typeface="Avenir Next Regular"/>
                </a:defRPr>
              </a:pPr>
              <a:r>
                <a:rPr lang="en-US">
                  <a:solidFill>
                    <a:schemeClr val="bg2">
                      <a:lumMod val="10000"/>
                    </a:schemeClr>
                  </a:solidFill>
                  <a:latin typeface="Montserrat"/>
                </a:rPr>
                <a:t>OUR SOLUTION</a:t>
              </a:r>
            </a:p>
          </p:txBody>
        </p:sp>
        <p:sp>
          <p:nvSpPr>
            <p:cNvPr id="12" name="Line">
              <a:extLst>
                <a:ext uri="{FF2B5EF4-FFF2-40B4-BE49-F238E27FC236}">
                  <a16:creationId xmlns:a16="http://schemas.microsoft.com/office/drawing/2014/main" id="{40E837C9-BAFE-5A4E-24FC-9147AA397F2A}"/>
                </a:ext>
              </a:extLst>
            </p:cNvPr>
            <p:cNvSpPr/>
            <p:nvPr/>
          </p:nvSpPr>
          <p:spPr>
            <a:xfrm flipV="1">
              <a:off x="10279488" y="10501843"/>
              <a:ext cx="990652" cy="2833"/>
            </a:xfrm>
            <a:prstGeom prst="line">
              <a:avLst/>
            </a:prstGeom>
            <a:ln w="88900">
              <a:solidFill>
                <a:srgbClr val="000000"/>
              </a:solidFill>
              <a:miter lim="400000"/>
            </a:ln>
          </p:spPr>
          <p:txBody>
            <a:bodyPr lIns="50800" tIns="50800" rIns="50800" bIns="50800" anchor="ctr"/>
            <a:lstStyle/>
            <a:p>
              <a:endParaRPr/>
            </a:p>
          </p:txBody>
        </p:sp>
      </p:grpSp>
      <p:sp>
        <p:nvSpPr>
          <p:cNvPr id="13" name="We partnered with Rocketmine to pioneer new solutions for mapping. Rocketmine is a global drone data service provider, offering full turnkey drone solutions across continents for multiple sectors including mining, agriculture, engineering, renewables, se">
            <a:extLst>
              <a:ext uri="{FF2B5EF4-FFF2-40B4-BE49-F238E27FC236}">
                <a16:creationId xmlns:a16="http://schemas.microsoft.com/office/drawing/2014/main" id="{3AB03CAC-5089-40E5-EFA5-FCCD3C4E0F95}"/>
              </a:ext>
            </a:extLst>
          </p:cNvPr>
          <p:cNvSpPr txBox="1"/>
          <p:nvPr/>
        </p:nvSpPr>
        <p:spPr>
          <a:xfrm>
            <a:off x="10279488" y="10990981"/>
            <a:ext cx="4951521" cy="230011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en-US" err="1">
                <a:latin typeface="Montserrat"/>
              </a:rPr>
              <a:t>Cleartopia</a:t>
            </a:r>
            <a:r>
              <a:rPr lang="en-US">
                <a:latin typeface="Montserrat"/>
              </a:rPr>
              <a:t> deployed the Quantum Systems Trinity Pro eVTOL UAV to conduct large-scale aerial mapping of East Palestine. Using Trinity Pro’s long endurance and survey-grade payload, the team was able to map more than 5,000 acres in just two days, producing over 500GB of actionable data — at a fraction of the cost of traditional aerial mapping solutions, which can run up to $75,000 per project.</a:t>
            </a:r>
          </a:p>
          <a:p>
            <a:pPr algn="l" defTabSz="457200">
              <a:defRPr sz="1200">
                <a:solidFill>
                  <a:srgbClr val="000000"/>
                </a:solidFill>
                <a:latin typeface="Avenir Next Regular"/>
                <a:ea typeface="Avenir Next Regular"/>
                <a:cs typeface="Avenir Next Regular"/>
                <a:sym typeface="Avenir Next Regular"/>
              </a:defRPr>
            </a:pPr>
            <a:endParaRPr lang="en-US">
              <a:latin typeface="Montserrat"/>
            </a:endParaRPr>
          </a:p>
          <a:p>
            <a:pPr algn="l" defTabSz="457200">
              <a:defRPr sz="1200">
                <a:solidFill>
                  <a:srgbClr val="000000"/>
                </a:solidFill>
                <a:latin typeface="Avenir Next Regular"/>
                <a:ea typeface="Avenir Next Regular"/>
                <a:cs typeface="Avenir Next Regular"/>
                <a:sym typeface="Avenir Next Regular"/>
              </a:defRPr>
            </a:pPr>
            <a:r>
              <a:rPr lang="en-US">
                <a:latin typeface="Montserrat"/>
              </a:rPr>
              <a:t>This provided East Palestine with the foundation for a comprehensive digital map that municipal staff could directly use for planning, safety, and recovery operations.</a:t>
            </a:r>
          </a:p>
          <a:p>
            <a:pPr algn="just" defTabSz="457200">
              <a:lnSpc>
                <a:spcPct val="90000"/>
              </a:lnSpc>
              <a:defRPr sz="1200">
                <a:solidFill>
                  <a:srgbClr val="000000"/>
                </a:solidFill>
                <a:latin typeface="Avenir Next Regular"/>
                <a:ea typeface="Avenir Next Regular"/>
                <a:cs typeface="Avenir Next Regular"/>
                <a:sym typeface="Avenir Next Regular"/>
              </a:defRPr>
            </a:pPr>
            <a:endParaRPr lang="en-US"/>
          </a:p>
        </p:txBody>
      </p:sp>
      <p:sp>
        <p:nvSpPr>
          <p:cNvPr id="9" name="Light Ranging and Detection (LiDAR) sensors, partly traded as the key technology of the future for autonomous driving are also the first choice for highly productive survey tasks. Until recently, LiDAR payloads were hardly affordable for SMEs due to thei">
            <a:extLst>
              <a:ext uri="{FF2B5EF4-FFF2-40B4-BE49-F238E27FC236}">
                <a16:creationId xmlns:a16="http://schemas.microsoft.com/office/drawing/2014/main" id="{76CD6F34-46D8-1DA3-75A4-4E20E7025667}"/>
              </a:ext>
            </a:extLst>
          </p:cNvPr>
          <p:cNvSpPr txBox="1"/>
          <p:nvPr/>
        </p:nvSpPr>
        <p:spPr>
          <a:xfrm>
            <a:off x="10279488" y="2352009"/>
            <a:ext cx="4951521" cy="10259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en-US" err="1">
                <a:latin typeface="Montserrat"/>
              </a:rPr>
              <a:t>Cleartopia</a:t>
            </a:r>
            <a:r>
              <a:rPr lang="en-US">
                <a:latin typeface="Montserrat"/>
              </a:rPr>
              <a:t> Solutions™ is a U.S.-based drone solutions provider specializing in advanced aerial hardware, software, and strategic support for public and private sector clients. The company focuses on delivering next-generation tools that enhance safety, planning, and innovation.</a:t>
            </a:r>
          </a:p>
        </p:txBody>
      </p:sp>
      <p:sp>
        <p:nvSpPr>
          <p:cNvPr id="14" name="Light Ranging and Detection (LiDAR) sensors, partly traded as the key technology of the future for autonomous driving are also the first choice for highly productive survey tasks. Until recently, LiDAR payloads were hardly affordable for SMEs due to thei">
            <a:extLst>
              <a:ext uri="{FF2B5EF4-FFF2-40B4-BE49-F238E27FC236}">
                <a16:creationId xmlns:a16="http://schemas.microsoft.com/office/drawing/2014/main" id="{6D9FDC16-A46A-3760-49A8-B5521586BE6E}"/>
              </a:ext>
            </a:extLst>
          </p:cNvPr>
          <p:cNvSpPr txBox="1"/>
          <p:nvPr/>
        </p:nvSpPr>
        <p:spPr>
          <a:xfrm>
            <a:off x="10279488" y="3539732"/>
            <a:ext cx="4958572" cy="19492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en-US" dirty="0">
                <a:latin typeface="Montserrat"/>
                <a:ea typeface="+mn-lt"/>
                <a:cs typeface="+mn-lt"/>
              </a:rPr>
              <a:t>In August 2025, </a:t>
            </a:r>
            <a:r>
              <a:rPr lang="en-US" dirty="0" err="1">
                <a:latin typeface="Montserrat"/>
                <a:ea typeface="+mn-lt"/>
                <a:cs typeface="+mn-lt"/>
              </a:rPr>
              <a:t>Cleartopia</a:t>
            </a:r>
            <a:r>
              <a:rPr lang="en-US" dirty="0">
                <a:latin typeface="Montserrat"/>
                <a:ea typeface="+mn-lt"/>
                <a:cs typeface="+mn-lt"/>
              </a:rPr>
              <a:t> conducted a large-scale aerial mapping mission for the Village of East Palestine, Ohio, in support of recovery and redevelopment efforts following the Norfolk Southern train derailment that occurred in February 2023. The incident prompted long-term environmental and infrastructure planning initiatives, where accurate aerial data became essential to rebuilding community trust and safety. Using the Quantum Systems Trinity Pro, the team created the most comprehensive and detailed digital map of the village to date.</a:t>
            </a:r>
          </a:p>
        </p:txBody>
      </p:sp>
      <p:grpSp>
        <p:nvGrpSpPr>
          <p:cNvPr id="30" name="Group 29">
            <a:extLst>
              <a:ext uri="{FF2B5EF4-FFF2-40B4-BE49-F238E27FC236}">
                <a16:creationId xmlns:a16="http://schemas.microsoft.com/office/drawing/2014/main" id="{391AB789-566B-C02E-A7B1-11002AC6A515}"/>
              </a:ext>
            </a:extLst>
          </p:cNvPr>
          <p:cNvGrpSpPr/>
          <p:nvPr/>
        </p:nvGrpSpPr>
        <p:grpSpPr>
          <a:xfrm>
            <a:off x="21323863" y="3763051"/>
            <a:ext cx="2250511" cy="654906"/>
            <a:chOff x="16537209" y="1687043"/>
            <a:chExt cx="2250511" cy="654906"/>
          </a:xfrm>
        </p:grpSpPr>
        <p:sp>
          <p:nvSpPr>
            <p:cNvPr id="180" name="ALTITUDE"/>
            <p:cNvSpPr txBox="1"/>
            <p:nvPr/>
          </p:nvSpPr>
          <p:spPr>
            <a:xfrm>
              <a:off x="17160664" y="1687043"/>
              <a:ext cx="817398" cy="2149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pitchFamily="2" charset="77"/>
                </a:rPr>
                <a:t>ALTITUDE</a:t>
              </a:r>
            </a:p>
          </p:txBody>
        </p:sp>
        <p:sp>
          <p:nvSpPr>
            <p:cNvPr id="187" name="120 mm | 400 ft"/>
            <p:cNvSpPr txBox="1"/>
            <p:nvPr/>
          </p:nvSpPr>
          <p:spPr>
            <a:xfrm>
              <a:off x="17109233" y="1918342"/>
              <a:ext cx="1678487" cy="2687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400ft altitude</a:t>
              </a:r>
              <a:endParaRPr lang="de-DE">
                <a:latin typeface="Montserrat"/>
              </a:endParaRPr>
            </a:p>
          </p:txBody>
        </p:sp>
        <p:pic>
          <p:nvPicPr>
            <p:cNvPr id="16" name="Graphic 15">
              <a:extLst>
                <a:ext uri="{FF2B5EF4-FFF2-40B4-BE49-F238E27FC236}">
                  <a16:creationId xmlns:a16="http://schemas.microsoft.com/office/drawing/2014/main" id="{72D4D04F-1CC0-9D47-D088-AB6182ED4C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37209" y="1729301"/>
              <a:ext cx="373715" cy="612648"/>
            </a:xfrm>
            <a:prstGeom prst="rect">
              <a:avLst/>
            </a:prstGeom>
          </p:spPr>
        </p:pic>
      </p:grpSp>
      <p:grpSp>
        <p:nvGrpSpPr>
          <p:cNvPr id="29" name="Group 28">
            <a:extLst>
              <a:ext uri="{FF2B5EF4-FFF2-40B4-BE49-F238E27FC236}">
                <a16:creationId xmlns:a16="http://schemas.microsoft.com/office/drawing/2014/main" id="{658DE624-0583-17B2-B62D-8EC493A2A138}"/>
              </a:ext>
            </a:extLst>
          </p:cNvPr>
          <p:cNvGrpSpPr/>
          <p:nvPr/>
        </p:nvGrpSpPr>
        <p:grpSpPr>
          <a:xfrm>
            <a:off x="16510679" y="2860178"/>
            <a:ext cx="1876961" cy="631024"/>
            <a:chOff x="16510679" y="2860178"/>
            <a:chExt cx="1876961" cy="631024"/>
          </a:xfrm>
        </p:grpSpPr>
        <p:sp>
          <p:nvSpPr>
            <p:cNvPr id="184" name="TEMPERATURE"/>
            <p:cNvSpPr txBox="1"/>
            <p:nvPr/>
          </p:nvSpPr>
          <p:spPr>
            <a:xfrm>
              <a:off x="17160664" y="2860178"/>
              <a:ext cx="1226976" cy="22275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pitchFamily="2" charset="77"/>
                </a:rPr>
                <a:t>TEMPERATURE</a:t>
              </a:r>
            </a:p>
          </p:txBody>
        </p:sp>
        <p:sp>
          <p:nvSpPr>
            <p:cNvPr id="190" name="40°– 45° C | 104°–113° f"/>
            <p:cNvSpPr txBox="1"/>
            <p:nvPr/>
          </p:nvSpPr>
          <p:spPr>
            <a:xfrm>
              <a:off x="17109233" y="3068456"/>
              <a:ext cx="1226977" cy="2734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de-DE">
                  <a:latin typeface="Montserrat"/>
                </a:rPr>
                <a:t>30°</a:t>
              </a:r>
              <a:r>
                <a:rPr lang="en-US">
                  <a:latin typeface="Montserrat"/>
                </a:rPr>
                <a:t> C </a:t>
              </a:r>
            </a:p>
          </p:txBody>
        </p:sp>
        <p:pic>
          <p:nvPicPr>
            <p:cNvPr id="18" name="Graphic 17">
              <a:extLst>
                <a:ext uri="{FF2B5EF4-FFF2-40B4-BE49-F238E27FC236}">
                  <a16:creationId xmlns:a16="http://schemas.microsoft.com/office/drawing/2014/main" id="{F6BDA947-7C26-02E6-29AF-4455D80F1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510679" y="2878554"/>
              <a:ext cx="426775" cy="612648"/>
            </a:xfrm>
            <a:prstGeom prst="rect">
              <a:avLst/>
            </a:prstGeom>
          </p:spPr>
        </p:pic>
      </p:grpSp>
      <p:pic>
        <p:nvPicPr>
          <p:cNvPr id="20" name="Graphic 19">
            <a:extLst>
              <a:ext uri="{FF2B5EF4-FFF2-40B4-BE49-F238E27FC236}">
                <a16:creationId xmlns:a16="http://schemas.microsoft.com/office/drawing/2014/main" id="{B826F34D-856A-3A4B-3E81-E70BF9B971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422751" y="3837871"/>
            <a:ext cx="612648" cy="612648"/>
          </a:xfrm>
          <a:prstGeom prst="rect">
            <a:avLst/>
          </a:prstGeom>
        </p:spPr>
      </p:pic>
      <p:grpSp>
        <p:nvGrpSpPr>
          <p:cNvPr id="31" name="Group 30">
            <a:extLst>
              <a:ext uri="{FF2B5EF4-FFF2-40B4-BE49-F238E27FC236}">
                <a16:creationId xmlns:a16="http://schemas.microsoft.com/office/drawing/2014/main" id="{6A6E7029-37E0-5AB7-9747-AF650D3E8FA3}"/>
              </a:ext>
            </a:extLst>
          </p:cNvPr>
          <p:cNvGrpSpPr/>
          <p:nvPr/>
        </p:nvGrpSpPr>
        <p:grpSpPr>
          <a:xfrm>
            <a:off x="18965054" y="3796701"/>
            <a:ext cx="2229955" cy="653818"/>
            <a:chOff x="18965054" y="3796701"/>
            <a:chExt cx="2229955" cy="653818"/>
          </a:xfrm>
        </p:grpSpPr>
        <p:sp>
          <p:nvSpPr>
            <p:cNvPr id="182" name="PAYLOAD"/>
            <p:cNvSpPr txBox="1"/>
            <p:nvPr/>
          </p:nvSpPr>
          <p:spPr>
            <a:xfrm>
              <a:off x="19680724" y="3796701"/>
              <a:ext cx="740405" cy="1298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lang="en-US" b="1" spc="0">
                  <a:latin typeface="Montserrat" pitchFamily="2" charset="77"/>
                </a:rPr>
                <a:t>CAMERA</a:t>
              </a:r>
              <a:endParaRPr b="1" spc="0">
                <a:latin typeface="Montserrat" pitchFamily="2" charset="77"/>
              </a:endParaRPr>
            </a:p>
          </p:txBody>
        </p:sp>
        <p:sp>
          <p:nvSpPr>
            <p:cNvPr id="189" name="Qube 240 LiDAR"/>
            <p:cNvSpPr txBox="1"/>
            <p:nvPr/>
          </p:nvSpPr>
          <p:spPr>
            <a:xfrm>
              <a:off x="19621278" y="4012694"/>
              <a:ext cx="1573731" cy="4349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Sony ILX-LR1 and Phase One P5</a:t>
              </a:r>
              <a:endParaRPr lang="en-US"/>
            </a:p>
          </p:txBody>
        </p:sp>
        <p:pic>
          <p:nvPicPr>
            <p:cNvPr id="22" name="Graphic 21">
              <a:extLst>
                <a:ext uri="{FF2B5EF4-FFF2-40B4-BE49-F238E27FC236}">
                  <a16:creationId xmlns:a16="http://schemas.microsoft.com/office/drawing/2014/main" id="{C2283CCA-17C2-16AF-94EE-60FADE28DE5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965054" y="3837871"/>
              <a:ext cx="436205" cy="612648"/>
            </a:xfrm>
            <a:prstGeom prst="rect">
              <a:avLst/>
            </a:prstGeom>
          </p:spPr>
        </p:pic>
      </p:grpSp>
      <p:pic>
        <p:nvPicPr>
          <p:cNvPr id="24" name="Graphic 23">
            <a:extLst>
              <a:ext uri="{FF2B5EF4-FFF2-40B4-BE49-F238E27FC236}">
                <a16:creationId xmlns:a16="http://schemas.microsoft.com/office/drawing/2014/main" id="{AB11E095-8375-ACD7-B89A-E87FB126197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8871823" y="2878554"/>
            <a:ext cx="612648" cy="612648"/>
          </a:xfrm>
          <a:prstGeom prst="rect">
            <a:avLst/>
          </a:prstGeom>
        </p:spPr>
      </p:pic>
      <p:grpSp>
        <p:nvGrpSpPr>
          <p:cNvPr id="27" name="Group 26">
            <a:extLst>
              <a:ext uri="{FF2B5EF4-FFF2-40B4-BE49-F238E27FC236}">
                <a16:creationId xmlns:a16="http://schemas.microsoft.com/office/drawing/2014/main" id="{C4606E3B-54BB-D53E-442F-CED92F9091F9}"/>
              </a:ext>
            </a:extLst>
          </p:cNvPr>
          <p:cNvGrpSpPr/>
          <p:nvPr/>
        </p:nvGrpSpPr>
        <p:grpSpPr>
          <a:xfrm>
            <a:off x="18871823" y="1687043"/>
            <a:ext cx="2323185" cy="654906"/>
            <a:chOff x="18871823" y="1687043"/>
            <a:chExt cx="2323185" cy="654906"/>
          </a:xfrm>
        </p:grpSpPr>
        <p:sp>
          <p:nvSpPr>
            <p:cNvPr id="181" name="WIND SPEED"/>
            <p:cNvSpPr txBox="1"/>
            <p:nvPr/>
          </p:nvSpPr>
          <p:spPr>
            <a:xfrm>
              <a:off x="19680724" y="1687043"/>
              <a:ext cx="1004728" cy="20790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b="1" spc="0">
                  <a:latin typeface="Montserrat"/>
                </a:rPr>
                <a:t>WIND SPEED</a:t>
              </a:r>
            </a:p>
          </p:txBody>
        </p:sp>
        <p:sp>
          <p:nvSpPr>
            <p:cNvPr id="188" name="7-10 m/s | 14-20 kn"/>
            <p:cNvSpPr txBox="1"/>
            <p:nvPr/>
          </p:nvSpPr>
          <p:spPr>
            <a:xfrm>
              <a:off x="19621278" y="1905756"/>
              <a:ext cx="1573730" cy="27340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8.5m/s or 20mph</a:t>
              </a:r>
              <a:endParaRPr lang="en-US"/>
            </a:p>
          </p:txBody>
        </p:sp>
        <p:pic>
          <p:nvPicPr>
            <p:cNvPr id="26" name="Graphic 25">
              <a:extLst>
                <a:ext uri="{FF2B5EF4-FFF2-40B4-BE49-F238E27FC236}">
                  <a16:creationId xmlns:a16="http://schemas.microsoft.com/office/drawing/2014/main" id="{67E16898-4F43-9ABE-9415-94643AF0C52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8871823" y="1729301"/>
              <a:ext cx="612648" cy="612648"/>
            </a:xfrm>
            <a:prstGeom prst="rect">
              <a:avLst/>
            </a:prstGeom>
          </p:spPr>
        </p:pic>
      </p:grpSp>
      <p:pic>
        <p:nvPicPr>
          <p:cNvPr id="28" name="Graphic 27">
            <a:extLst>
              <a:ext uri="{FF2B5EF4-FFF2-40B4-BE49-F238E27FC236}">
                <a16:creationId xmlns:a16="http://schemas.microsoft.com/office/drawing/2014/main" id="{12227C24-438F-1A76-3437-C2DFB93C949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1145092" y="1729301"/>
            <a:ext cx="612648" cy="612648"/>
          </a:xfrm>
          <a:prstGeom prst="rect">
            <a:avLst/>
          </a:prstGeom>
        </p:spPr>
      </p:pic>
      <p:grpSp>
        <p:nvGrpSpPr>
          <p:cNvPr id="25" name="Group 24">
            <a:extLst>
              <a:ext uri="{FF2B5EF4-FFF2-40B4-BE49-F238E27FC236}">
                <a16:creationId xmlns:a16="http://schemas.microsoft.com/office/drawing/2014/main" id="{EE83116D-B042-776A-EE21-AC2DE94B52CD}"/>
              </a:ext>
            </a:extLst>
          </p:cNvPr>
          <p:cNvGrpSpPr/>
          <p:nvPr/>
        </p:nvGrpSpPr>
        <p:grpSpPr>
          <a:xfrm>
            <a:off x="16369269" y="1681759"/>
            <a:ext cx="2361694" cy="812885"/>
            <a:chOff x="21149898" y="3796701"/>
            <a:chExt cx="2361694" cy="812885"/>
          </a:xfrm>
        </p:grpSpPr>
        <p:sp>
          <p:nvSpPr>
            <p:cNvPr id="2" name="AREA SURVEYED">
              <a:extLst>
                <a:ext uri="{FF2B5EF4-FFF2-40B4-BE49-F238E27FC236}">
                  <a16:creationId xmlns:a16="http://schemas.microsoft.com/office/drawing/2014/main" id="{5CAB8001-588C-020C-E07F-E0EA4D859FD6}"/>
                </a:ext>
              </a:extLst>
            </p:cNvPr>
            <p:cNvSpPr txBox="1"/>
            <p:nvPr/>
          </p:nvSpPr>
          <p:spPr>
            <a:xfrm>
              <a:off x="21941206" y="3796701"/>
              <a:ext cx="363893" cy="1500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lstStyle>
              <a:lvl1pPr defTabSz="457200">
                <a:defRPr sz="1100" spc="220">
                  <a:solidFill>
                    <a:srgbClr val="000000"/>
                  </a:solidFill>
                  <a:latin typeface="Avenir Next Demi Bold"/>
                  <a:ea typeface="Avenir Next Demi Bold"/>
                  <a:cs typeface="Avenir Next Demi Bold"/>
                  <a:sym typeface="Avenir Next Demi Bold"/>
                </a:defRPr>
              </a:lvl1pPr>
            </a:lstStyle>
            <a:p>
              <a:pPr algn="l"/>
              <a:r>
                <a:rPr lang="en-US" b="1" spc="0">
                  <a:latin typeface="Montserrat"/>
                </a:rPr>
                <a:t>GSD</a:t>
              </a:r>
              <a:endParaRPr b="1" spc="0">
                <a:latin typeface="Montserrat"/>
              </a:endParaRPr>
            </a:p>
          </p:txBody>
        </p:sp>
        <p:sp>
          <p:nvSpPr>
            <p:cNvPr id="3" name="65 km2 | 6500 ha">
              <a:extLst>
                <a:ext uri="{FF2B5EF4-FFF2-40B4-BE49-F238E27FC236}">
                  <a16:creationId xmlns:a16="http://schemas.microsoft.com/office/drawing/2014/main" id="{849C82D8-3953-644F-5CE8-649A4F36A02B}"/>
                </a:ext>
              </a:extLst>
            </p:cNvPr>
            <p:cNvSpPr txBox="1"/>
            <p:nvPr/>
          </p:nvSpPr>
          <p:spPr>
            <a:xfrm>
              <a:off x="21888018" y="4003779"/>
              <a:ext cx="1623574" cy="60580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lvl1pPr algn="l" defTabSz="457200">
                <a:lnSpc>
                  <a:spcPct val="90000"/>
                </a:lnSpc>
                <a:defRPr sz="1200">
                  <a:solidFill>
                    <a:srgbClr val="000000"/>
                  </a:solidFill>
                  <a:latin typeface="Avenir Next Regular"/>
                  <a:ea typeface="Avenir Next Regular"/>
                  <a:cs typeface="Avenir Next Regular"/>
                  <a:sym typeface="Avenir Next Regular"/>
                </a:defRPr>
              </a:lvl1pPr>
            </a:lstStyle>
            <a:p>
              <a:r>
                <a:rPr lang="en-US">
                  <a:latin typeface="Montserrat"/>
                </a:rPr>
                <a:t>18mm </a:t>
              </a:r>
              <a:r>
                <a:rPr lang="en-US" err="1">
                  <a:latin typeface="Montserrat"/>
                </a:rPr>
                <a:t>gsd</a:t>
              </a:r>
              <a:r>
                <a:rPr lang="en-US">
                  <a:latin typeface="Montserrat"/>
                </a:rPr>
                <a:t> for Sony LR1, 3mm for Phase One P5</a:t>
              </a:r>
              <a:endParaRPr lang="de-DE"/>
            </a:p>
          </p:txBody>
        </p:sp>
        <p:pic>
          <p:nvPicPr>
            <p:cNvPr id="32" name="Graphic 31">
              <a:extLst>
                <a:ext uri="{FF2B5EF4-FFF2-40B4-BE49-F238E27FC236}">
                  <a16:creationId xmlns:a16="http://schemas.microsoft.com/office/drawing/2014/main" id="{B8CAC235-0BB4-3FB4-1A17-88930E39D9F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1149898" y="3837871"/>
              <a:ext cx="613055" cy="409520"/>
            </a:xfrm>
            <a:prstGeom prst="rect">
              <a:avLst/>
            </a:prstGeom>
          </p:spPr>
        </p:pic>
      </p:grpSp>
      <p:pic>
        <p:nvPicPr>
          <p:cNvPr id="36" name="Graphic 35">
            <a:extLst>
              <a:ext uri="{FF2B5EF4-FFF2-40B4-BE49-F238E27FC236}">
                <a16:creationId xmlns:a16="http://schemas.microsoft.com/office/drawing/2014/main" id="{CF548B09-2B2B-7DE1-2F1E-D781666E3AA8}"/>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302284" y="6818801"/>
            <a:ext cx="290977" cy="290977"/>
          </a:xfrm>
          <a:prstGeom prst="rect">
            <a:avLst/>
          </a:prstGeom>
        </p:spPr>
      </p:pic>
      <p:pic>
        <p:nvPicPr>
          <p:cNvPr id="37" name="Graphic 36">
            <a:extLst>
              <a:ext uri="{FF2B5EF4-FFF2-40B4-BE49-F238E27FC236}">
                <a16:creationId xmlns:a16="http://schemas.microsoft.com/office/drawing/2014/main" id="{E7A63130-636D-697C-7350-AB5628078752}"/>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297358" y="10630911"/>
            <a:ext cx="290977" cy="290977"/>
          </a:xfrm>
          <a:prstGeom prst="rect">
            <a:avLst/>
          </a:prstGeom>
        </p:spPr>
      </p:pic>
      <p:pic>
        <p:nvPicPr>
          <p:cNvPr id="10" name="Graphic 9">
            <a:extLst>
              <a:ext uri="{FF2B5EF4-FFF2-40B4-BE49-F238E27FC236}">
                <a16:creationId xmlns:a16="http://schemas.microsoft.com/office/drawing/2014/main" id="{9C11EFF3-C2A7-0C55-F534-3057DDCA9B5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1145092" y="2878554"/>
            <a:ext cx="612648" cy="612648"/>
          </a:xfrm>
          <a:prstGeom prst="rect">
            <a:avLst/>
          </a:prstGeom>
        </p:spPr>
      </p:pic>
      <p:pic>
        <p:nvPicPr>
          <p:cNvPr id="11" name="Graphic 10">
            <a:extLst>
              <a:ext uri="{FF2B5EF4-FFF2-40B4-BE49-F238E27FC236}">
                <a16:creationId xmlns:a16="http://schemas.microsoft.com/office/drawing/2014/main" id="{D8435C32-E1B7-77BF-1867-7833B9ADD71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6647136" y="5116203"/>
            <a:ext cx="290977" cy="290977"/>
          </a:xfrm>
          <a:prstGeom prst="rect">
            <a:avLst/>
          </a:prstGeom>
        </p:spPr>
      </p:pic>
      <p:cxnSp>
        <p:nvCxnSpPr>
          <p:cNvPr id="21" name="Straight Connector 20">
            <a:extLst>
              <a:ext uri="{FF2B5EF4-FFF2-40B4-BE49-F238E27FC236}">
                <a16:creationId xmlns:a16="http://schemas.microsoft.com/office/drawing/2014/main" id="{44595E82-2F6B-C028-63AC-443EA66F33B4}"/>
              </a:ext>
            </a:extLst>
          </p:cNvPr>
          <p:cNvCxnSpPr/>
          <p:nvPr/>
        </p:nvCxnSpPr>
        <p:spPr>
          <a:xfrm>
            <a:off x="6151577" y="1133475"/>
            <a:ext cx="0" cy="1031121"/>
          </a:xfrm>
          <a:prstGeom prst="line">
            <a:avLst/>
          </a:prstGeom>
          <a:noFill/>
          <a:ln w="254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61" name="Line">
            <a:extLst>
              <a:ext uri="{FF2B5EF4-FFF2-40B4-BE49-F238E27FC236}">
                <a16:creationId xmlns:a16="http://schemas.microsoft.com/office/drawing/2014/main" id="{B5E2B742-5E99-0141-81B6-E7B4CE31A3B8}"/>
              </a:ext>
            </a:extLst>
          </p:cNvPr>
          <p:cNvSpPr/>
          <p:nvPr/>
        </p:nvSpPr>
        <p:spPr>
          <a:xfrm flipV="1">
            <a:off x="10279488" y="1617095"/>
            <a:ext cx="990652" cy="2833"/>
          </a:xfrm>
          <a:prstGeom prst="line">
            <a:avLst/>
          </a:prstGeom>
          <a:ln w="88900">
            <a:solidFill>
              <a:srgbClr val="000000"/>
            </a:solidFill>
            <a:miter lim="400000"/>
          </a:ln>
        </p:spPr>
        <p:txBody>
          <a:bodyPr lIns="50800" tIns="50800" rIns="50800" bIns="50800" anchor="ctr"/>
          <a:lstStyle/>
          <a:p>
            <a:endParaRPr/>
          </a:p>
        </p:txBody>
      </p:sp>
      <p:pic>
        <p:nvPicPr>
          <p:cNvPr id="62" name="Graphic 61">
            <a:extLst>
              <a:ext uri="{FF2B5EF4-FFF2-40B4-BE49-F238E27FC236}">
                <a16:creationId xmlns:a16="http://schemas.microsoft.com/office/drawing/2014/main" id="{C6AC89E3-C448-9E4E-9A40-B12624367AD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279488" y="1991347"/>
            <a:ext cx="290977" cy="290977"/>
          </a:xfrm>
          <a:prstGeom prst="rect">
            <a:avLst/>
          </a:prstGeom>
        </p:spPr>
      </p:pic>
      <p:sp>
        <p:nvSpPr>
          <p:cNvPr id="6" name="TextBox 5">
            <a:extLst>
              <a:ext uri="{FF2B5EF4-FFF2-40B4-BE49-F238E27FC236}">
                <a16:creationId xmlns:a16="http://schemas.microsoft.com/office/drawing/2014/main" id="{84C52CAF-1F51-BDC5-6B7B-D854F25E4FA5}"/>
              </a:ext>
            </a:extLst>
          </p:cNvPr>
          <p:cNvSpPr txBox="1"/>
          <p:nvPr/>
        </p:nvSpPr>
        <p:spPr>
          <a:xfrm>
            <a:off x="541396" y="7565600"/>
            <a:ext cx="1373774"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sz="1800" b="1" u="none" strike="noStrike" cap="none" spc="0" normalizeH="0" baseline="0">
                <a:ln>
                  <a:noFill/>
                </a:ln>
                <a:solidFill>
                  <a:schemeClr val="bg1"/>
                </a:solidFill>
                <a:effectLst/>
                <a:uFillTx/>
                <a:latin typeface="Montserrat SemiBold"/>
                <a:sym typeface="Helvetica Neue"/>
              </a:rPr>
              <a:t>OHIO</a:t>
            </a:r>
            <a:r>
              <a:rPr lang="en-US" sz="1800" b="1">
                <a:solidFill>
                  <a:schemeClr val="bg1"/>
                </a:solidFill>
                <a:latin typeface="Montserrat SemiBold"/>
              </a:rPr>
              <a:t>, USA</a:t>
            </a:r>
            <a:endParaRPr kumimoji="0" lang="en-US" sz="1800" b="1" u="none" strike="noStrike" cap="none" spc="0" normalizeH="0" baseline="0">
              <a:ln>
                <a:noFill/>
              </a:ln>
              <a:solidFill>
                <a:schemeClr val="bg1"/>
              </a:solidFill>
              <a:effectLst/>
              <a:uFillTx/>
              <a:latin typeface="Montserrat SemiBold"/>
              <a:sym typeface="Helvetica Neue"/>
            </a:endParaRPr>
          </a:p>
        </p:txBody>
      </p:sp>
      <p:pic>
        <p:nvPicPr>
          <p:cNvPr id="8" name="Picture 7">
            <a:extLst>
              <a:ext uri="{FF2B5EF4-FFF2-40B4-BE49-F238E27FC236}">
                <a16:creationId xmlns:a16="http://schemas.microsoft.com/office/drawing/2014/main" id="{5085D560-D305-45A6-F4E9-5EC19DC01488}"/>
              </a:ext>
            </a:extLst>
          </p:cNvPr>
          <p:cNvPicPr>
            <a:picLocks noChangeAspect="1"/>
          </p:cNvPicPr>
          <p:nvPr/>
        </p:nvPicPr>
        <p:blipFill>
          <a:blip r:embed="rId25"/>
          <a:stretch>
            <a:fillRect/>
          </a:stretch>
        </p:blipFill>
        <p:spPr>
          <a:xfrm>
            <a:off x="6757416" y="1133475"/>
            <a:ext cx="1081588" cy="995362"/>
          </a:xfrm>
          <a:prstGeom prst="rect">
            <a:avLst/>
          </a:prstGeom>
        </p:spPr>
      </p:pic>
      <p:sp>
        <p:nvSpPr>
          <p:cNvPr id="171" name="The Qube 240 payload is a geomatics grade LiDAR Scanner for the Trinity F90+ uav and it endures up to 60 min of flight time with this combination. It is offered as a complete solution, all encompassed with YellowScan CloudStation Software pack, and licen"/>
          <p:cNvSpPr txBox="1"/>
          <p:nvPr/>
        </p:nvSpPr>
        <p:spPr>
          <a:xfrm>
            <a:off x="16413583" y="5486198"/>
            <a:ext cx="7277030" cy="265880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a:r>
              <a:rPr lang="en-US" sz="1400" b="1">
                <a:solidFill>
                  <a:schemeClr val="bg2">
                    <a:lumMod val="10000"/>
                  </a:schemeClr>
                </a:solidFill>
                <a:latin typeface="Montserrat"/>
              </a:rPr>
              <a:t>Sony ILX-LR1</a:t>
            </a:r>
            <a:endParaRPr lang="en-US" sz="1400">
              <a:solidFill>
                <a:schemeClr val="bg2">
                  <a:lumMod val="10000"/>
                </a:schemeClr>
              </a:solidFill>
              <a:latin typeface="Montserrat"/>
            </a:endParaRPr>
          </a:p>
          <a:p>
            <a:pPr algn="l"/>
            <a:r>
              <a:rPr lang="en-US" sz="1400" kern="100">
                <a:solidFill>
                  <a:schemeClr val="bg2">
                    <a:lumMod val="10000"/>
                  </a:schemeClr>
                </a:solidFill>
                <a:effectLst/>
                <a:latin typeface="Montserrat"/>
                <a:ea typeface="+mn-lt"/>
                <a:cs typeface="+mn-lt"/>
              </a:rPr>
              <a:t>The </a:t>
            </a:r>
            <a:r>
              <a:rPr lang="en-US" sz="1400" kern="100">
                <a:solidFill>
                  <a:schemeClr val="bg2">
                    <a:lumMod val="10000"/>
                  </a:schemeClr>
                </a:solidFill>
                <a:latin typeface="Montserrat"/>
                <a:ea typeface="+mn-lt"/>
                <a:cs typeface="+mn-lt"/>
              </a:rPr>
              <a:t>Sony ILX-LR1 RGB camera combines 61 MP resolution with advanced sensor technology to deliver exceptional image quality and coverage. Fully integrated with the Trinity Pro</a:t>
            </a:r>
            <a:r>
              <a:rPr lang="en-US" sz="1400" kern="100">
                <a:solidFill>
                  <a:schemeClr val="bg2">
                    <a:lumMod val="10000"/>
                  </a:schemeClr>
                </a:solidFill>
                <a:effectLst/>
                <a:latin typeface="Montserrat"/>
                <a:ea typeface="+mn-lt"/>
                <a:cs typeface="+mn-lt"/>
              </a:rPr>
              <a:t>, it </a:t>
            </a:r>
            <a:r>
              <a:rPr lang="en-US" sz="1400" kern="100">
                <a:solidFill>
                  <a:schemeClr val="bg2">
                    <a:lumMod val="10000"/>
                  </a:schemeClr>
                </a:solidFill>
                <a:latin typeface="Montserrat"/>
                <a:ea typeface="+mn-lt"/>
                <a:cs typeface="+mn-lt"/>
              </a:rPr>
              <a:t>offers customizable settings </a:t>
            </a:r>
            <a:r>
              <a:rPr lang="en-US" sz="1400" kern="100">
                <a:solidFill>
                  <a:schemeClr val="bg2">
                    <a:lumMod val="10000"/>
                  </a:schemeClr>
                </a:solidFill>
                <a:effectLst/>
                <a:latin typeface="Montserrat"/>
                <a:ea typeface="+mn-lt"/>
                <a:cs typeface="+mn-lt"/>
              </a:rPr>
              <a:t>for </a:t>
            </a:r>
            <a:r>
              <a:rPr lang="en-US" sz="1400" kern="100">
                <a:solidFill>
                  <a:schemeClr val="bg2">
                    <a:lumMod val="10000"/>
                  </a:schemeClr>
                </a:solidFill>
                <a:latin typeface="Montserrat"/>
                <a:ea typeface="+mn-lt"/>
                <a:cs typeface="+mn-lt"/>
              </a:rPr>
              <a:t>any mission — balancing high accuracy </a:t>
            </a:r>
            <a:r>
              <a:rPr lang="en-US" sz="1400" kern="100">
                <a:solidFill>
                  <a:schemeClr val="bg2">
                    <a:lumMod val="10000"/>
                  </a:schemeClr>
                </a:solidFill>
                <a:effectLst/>
                <a:latin typeface="Montserrat"/>
                <a:ea typeface="+mn-lt"/>
                <a:cs typeface="+mn-lt"/>
              </a:rPr>
              <a:t>with </a:t>
            </a:r>
            <a:r>
              <a:rPr lang="en-US" sz="1400" kern="100">
                <a:solidFill>
                  <a:schemeClr val="bg2">
                    <a:lumMod val="10000"/>
                  </a:schemeClr>
                </a:solidFill>
                <a:latin typeface="Montserrat"/>
                <a:ea typeface="+mn-lt"/>
                <a:cs typeface="+mn-lt"/>
              </a:rPr>
              <a:t>efficient </a:t>
            </a:r>
            <a:r>
              <a:rPr lang="en-US" sz="1400" kern="100">
                <a:solidFill>
                  <a:schemeClr val="bg2">
                    <a:lumMod val="10000"/>
                  </a:schemeClr>
                </a:solidFill>
                <a:effectLst/>
                <a:latin typeface="Montserrat"/>
                <a:ea typeface="+mn-lt"/>
                <a:cs typeface="+mn-lt"/>
              </a:rPr>
              <a:t>data </a:t>
            </a:r>
            <a:r>
              <a:rPr lang="en-US" sz="1400" kern="100">
                <a:solidFill>
                  <a:schemeClr val="bg2">
                    <a:lumMod val="10000"/>
                  </a:schemeClr>
                </a:solidFill>
                <a:latin typeface="Montserrat"/>
                <a:ea typeface="+mn-lt"/>
                <a:cs typeface="+mn-lt"/>
              </a:rPr>
              <a:t>capture and streamlined workflows</a:t>
            </a:r>
            <a:r>
              <a:rPr lang="en-US" sz="1400" kern="100">
                <a:solidFill>
                  <a:schemeClr val="bg2">
                    <a:lumMod val="10000"/>
                  </a:schemeClr>
                </a:solidFill>
                <a:effectLst/>
                <a:latin typeface="Montserrat"/>
                <a:ea typeface="+mn-lt"/>
                <a:cs typeface="+mn-lt"/>
              </a:rPr>
              <a:t>.</a:t>
            </a:r>
            <a:br>
              <a:rPr lang="en-US" sz="1400">
                <a:solidFill>
                  <a:schemeClr val="bg2">
                    <a:lumMod val="10000"/>
                  </a:schemeClr>
                </a:solidFill>
              </a:rPr>
            </a:br>
            <a:endParaRPr lang="en-US" sz="1400">
              <a:solidFill>
                <a:schemeClr val="bg2">
                  <a:lumMod val="10000"/>
                </a:schemeClr>
              </a:solidFill>
              <a:latin typeface="Montserrat"/>
            </a:endParaRPr>
          </a:p>
          <a:p>
            <a:pPr algn="l"/>
            <a:r>
              <a:rPr lang="en-US" sz="1400" b="1">
                <a:solidFill>
                  <a:schemeClr val="bg2">
                    <a:lumMod val="10000"/>
                  </a:schemeClr>
                </a:solidFill>
                <a:latin typeface="Montserrat"/>
              </a:rPr>
              <a:t>Phase One P5</a:t>
            </a:r>
            <a:endParaRPr lang="en-US" sz="1400">
              <a:solidFill>
                <a:schemeClr val="bg2">
                  <a:lumMod val="10000"/>
                </a:schemeClr>
              </a:solidFill>
              <a:latin typeface="Montserrat"/>
            </a:endParaRPr>
          </a:p>
          <a:p>
            <a:pPr algn="l"/>
            <a:r>
              <a:rPr lang="en-US" sz="1400" kern="100">
                <a:solidFill>
                  <a:schemeClr val="bg2">
                    <a:lumMod val="10000"/>
                  </a:schemeClr>
                </a:solidFill>
                <a:effectLst/>
                <a:latin typeface="Montserrat"/>
                <a:ea typeface="+mn-lt"/>
                <a:cs typeface="+mn-lt"/>
              </a:rPr>
              <a:t>The </a:t>
            </a:r>
            <a:r>
              <a:rPr lang="en-US" sz="1400" kern="100">
                <a:solidFill>
                  <a:schemeClr val="bg2">
                    <a:lumMod val="10000"/>
                  </a:schemeClr>
                </a:solidFill>
                <a:latin typeface="Montserrat"/>
                <a:ea typeface="+mn-lt"/>
                <a:cs typeface="+mn-lt"/>
              </a:rPr>
              <a:t>Phase One P5 is a 128 MP medium-format survey-grade </a:t>
            </a:r>
            <a:r>
              <a:rPr lang="en-US" sz="1400" kern="100">
                <a:solidFill>
                  <a:schemeClr val="bg2">
                    <a:lumMod val="10000"/>
                  </a:schemeClr>
                </a:solidFill>
                <a:effectLst/>
                <a:latin typeface="Montserrat"/>
                <a:ea typeface="+mn-lt"/>
                <a:cs typeface="+mn-lt"/>
              </a:rPr>
              <a:t>camera </a:t>
            </a:r>
            <a:r>
              <a:rPr lang="en-US" sz="1400" kern="100">
                <a:solidFill>
                  <a:schemeClr val="bg2">
                    <a:lumMod val="10000"/>
                  </a:schemeClr>
                </a:solidFill>
                <a:latin typeface="Montserrat"/>
                <a:ea typeface="+mn-lt"/>
                <a:cs typeface="+mn-lt"/>
              </a:rPr>
              <a:t>that delivers outstanding image detail and absolute accuracy down </a:t>
            </a:r>
            <a:r>
              <a:rPr lang="en-US" sz="1400" kern="100">
                <a:solidFill>
                  <a:schemeClr val="bg2">
                    <a:lumMod val="10000"/>
                  </a:schemeClr>
                </a:solidFill>
                <a:effectLst/>
                <a:latin typeface="Montserrat"/>
                <a:ea typeface="+mn-lt"/>
                <a:cs typeface="+mn-lt"/>
              </a:rPr>
              <a:t>to </a:t>
            </a:r>
            <a:r>
              <a:rPr lang="en-US" sz="1400" kern="100">
                <a:solidFill>
                  <a:schemeClr val="bg2">
                    <a:lumMod val="10000"/>
                  </a:schemeClr>
                </a:solidFill>
                <a:latin typeface="Montserrat"/>
                <a:ea typeface="+mn-lt"/>
                <a:cs typeface="+mn-lt"/>
              </a:rPr>
              <a:t>0.5 cm RMS. Paired with the Trinity Pro, it enables large-area mapping </a:t>
            </a:r>
            <a:r>
              <a:rPr lang="en-US" sz="1400" kern="100">
                <a:solidFill>
                  <a:schemeClr val="bg2">
                    <a:lumMod val="10000"/>
                  </a:schemeClr>
                </a:solidFill>
                <a:effectLst/>
                <a:latin typeface="Montserrat"/>
                <a:ea typeface="+mn-lt"/>
                <a:cs typeface="+mn-lt"/>
              </a:rPr>
              <a:t>with </a:t>
            </a:r>
            <a:r>
              <a:rPr lang="en-US" sz="1400" kern="100">
                <a:solidFill>
                  <a:schemeClr val="bg2">
                    <a:lumMod val="10000"/>
                  </a:schemeClr>
                </a:solidFill>
                <a:latin typeface="Montserrat"/>
                <a:ea typeface="+mn-lt"/>
                <a:cs typeface="+mn-lt"/>
              </a:rPr>
              <a:t>precision </a:t>
            </a:r>
            <a:r>
              <a:rPr lang="en-US" sz="1400" kern="100">
                <a:solidFill>
                  <a:schemeClr val="bg2">
                    <a:lumMod val="10000"/>
                  </a:schemeClr>
                </a:solidFill>
                <a:effectLst/>
                <a:latin typeface="Montserrat"/>
                <a:ea typeface="+mn-lt"/>
                <a:cs typeface="+mn-lt"/>
              </a:rPr>
              <a:t>and </a:t>
            </a:r>
            <a:r>
              <a:rPr lang="en-US" sz="1400" kern="100">
                <a:solidFill>
                  <a:schemeClr val="bg2">
                    <a:lumMod val="10000"/>
                  </a:schemeClr>
                </a:solidFill>
                <a:latin typeface="Montserrat"/>
                <a:ea typeface="+mn-lt"/>
                <a:cs typeface="+mn-lt"/>
              </a:rPr>
              <a:t>reliability</a:t>
            </a:r>
            <a:r>
              <a:rPr lang="en-US" sz="1400" kern="100">
                <a:solidFill>
                  <a:schemeClr val="bg2">
                    <a:lumMod val="10000"/>
                  </a:schemeClr>
                </a:solidFill>
                <a:effectLst/>
                <a:latin typeface="Montserrat"/>
                <a:ea typeface="+mn-lt"/>
                <a:cs typeface="+mn-lt"/>
              </a:rPr>
              <a:t>, </a:t>
            </a:r>
            <a:r>
              <a:rPr lang="en-US" sz="1400" kern="100">
                <a:solidFill>
                  <a:schemeClr val="bg2">
                    <a:lumMod val="10000"/>
                  </a:schemeClr>
                </a:solidFill>
                <a:latin typeface="Montserrat"/>
                <a:ea typeface="+mn-lt"/>
                <a:cs typeface="+mn-lt"/>
              </a:rPr>
              <a:t>reducing time </a:t>
            </a:r>
            <a:r>
              <a:rPr lang="en-US" sz="1400" kern="100">
                <a:solidFill>
                  <a:schemeClr val="bg2">
                    <a:lumMod val="10000"/>
                  </a:schemeClr>
                </a:solidFill>
                <a:effectLst/>
                <a:latin typeface="Montserrat"/>
                <a:ea typeface="+mn-lt"/>
                <a:cs typeface="+mn-lt"/>
              </a:rPr>
              <a:t>and </a:t>
            </a:r>
            <a:r>
              <a:rPr lang="en-US" sz="1400" kern="100">
                <a:solidFill>
                  <a:schemeClr val="bg2">
                    <a:lumMod val="10000"/>
                  </a:schemeClr>
                </a:solidFill>
                <a:latin typeface="Montserrat"/>
                <a:ea typeface="+mn-lt"/>
                <a:cs typeface="+mn-lt"/>
              </a:rPr>
              <a:t>costs for high-end surveying applications</a:t>
            </a:r>
            <a:r>
              <a:rPr lang="en-US" sz="1400" kern="100">
                <a:solidFill>
                  <a:schemeClr val="bg2">
                    <a:lumMod val="10000"/>
                  </a:schemeClr>
                </a:solidFill>
                <a:effectLst/>
                <a:latin typeface="Montserrat"/>
                <a:ea typeface="+mn-lt"/>
                <a:cs typeface="+mn-lt"/>
              </a:rPr>
              <a:t>.</a:t>
            </a:r>
            <a:endParaRPr lang="en-US" sz="1400">
              <a:solidFill>
                <a:schemeClr val="bg2">
                  <a:lumMod val="10000"/>
                </a:schemeClr>
              </a:solidFill>
              <a:latin typeface="Montserrat"/>
              <a:ea typeface="+mn-lt"/>
              <a:cs typeface="+mn-lt"/>
            </a:endParaRPr>
          </a:p>
          <a:p>
            <a:pPr algn="l">
              <a:lnSpc>
                <a:spcPct val="107000"/>
              </a:lnSpc>
              <a:spcAft>
                <a:spcPts val="800"/>
              </a:spcAft>
            </a:pPr>
            <a:endParaRPr lang="en-US" sz="1200" kern="100">
              <a:solidFill>
                <a:schemeClr val="bg2">
                  <a:lumMod val="10000"/>
                </a:schemeClr>
              </a:solidFill>
              <a:effectLst/>
              <a:latin typeface="Avenir Next Regular" panose="020B0503020202020204" pitchFamily="34" charset="0"/>
              <a:ea typeface="Calibri" panose="020F0502020204030204" pitchFamily="34" charset="0"/>
              <a:cs typeface="Times New Roman" panose="02020603050405020304" pitchFamily="18" charset="0"/>
            </a:endParaRPr>
          </a:p>
        </p:txBody>
      </p:sp>
      <p:pic>
        <p:nvPicPr>
          <p:cNvPr id="34" name="Picture 33">
            <a:extLst>
              <a:ext uri="{FF2B5EF4-FFF2-40B4-BE49-F238E27FC236}">
                <a16:creationId xmlns:a16="http://schemas.microsoft.com/office/drawing/2014/main" id="{51906E2F-96A5-4C73-7702-AAB3FBFC2D14}"/>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8978440" y="9670808"/>
            <a:ext cx="4221373" cy="3049209"/>
          </a:xfrm>
          <a:prstGeom prst="rect">
            <a:avLst/>
          </a:prstGeom>
        </p:spPr>
      </p:pic>
      <p:pic>
        <p:nvPicPr>
          <p:cNvPr id="40" name="Picture 39">
            <a:extLst>
              <a:ext uri="{FF2B5EF4-FFF2-40B4-BE49-F238E27FC236}">
                <a16:creationId xmlns:a16="http://schemas.microsoft.com/office/drawing/2014/main" id="{16C501D2-C972-B411-EF7E-BA75C822792E}"/>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6133743" y="9661992"/>
            <a:ext cx="1972043" cy="3049209"/>
          </a:xfrm>
          <a:prstGeom prst="rect">
            <a:avLst/>
          </a:prstGeom>
        </p:spPr>
      </p:pic>
    </p:spTree>
    <p:extLst>
      <p:ext uri="{BB962C8B-B14F-4D97-AF65-F5344CB8AC3E}">
        <p14:creationId xmlns:p14="http://schemas.microsoft.com/office/powerpoint/2010/main" val="393681645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QUANTUM SYSTEMS QUBE 240 USE CASE"/>
          <p:cNvSpPr txBox="1"/>
          <p:nvPr/>
        </p:nvSpPr>
        <p:spPr>
          <a:xfrm rot="5400000">
            <a:off x="22404203" y="11001126"/>
            <a:ext cx="2835713" cy="2628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lgn="l" defTabSz="457200">
              <a:lnSpc>
                <a:spcPts val="1800"/>
              </a:lnSpc>
              <a:defRPr sz="1000" spc="270">
                <a:solidFill>
                  <a:srgbClr val="000000"/>
                </a:solidFill>
                <a:latin typeface="Avenir Next Regular"/>
                <a:ea typeface="Avenir Next Regular"/>
                <a:cs typeface="Avenir Next Regular"/>
                <a:sym typeface="Avenir Next Regular"/>
              </a:defRPr>
            </a:lvl1pPr>
          </a:lstStyle>
          <a:p>
            <a:r>
              <a:t>QUANTUM SYSTEMS</a:t>
            </a:r>
            <a:r>
              <a:rPr lang="en-US"/>
              <a:t> </a:t>
            </a:r>
            <a:r>
              <a:t>USE CASE </a:t>
            </a:r>
          </a:p>
        </p:txBody>
      </p:sp>
      <p:sp>
        <p:nvSpPr>
          <p:cNvPr id="203" name="02"/>
          <p:cNvSpPr txBox="1"/>
          <p:nvPr/>
        </p:nvSpPr>
        <p:spPr>
          <a:xfrm>
            <a:off x="23747577" y="13057682"/>
            <a:ext cx="291085" cy="3048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50800" tIns="50800" rIns="50800" bIns="50800" anchor="ctr">
            <a:spAutoFit/>
          </a:bodyPr>
          <a:lstStyle>
            <a:lvl1pPr>
              <a:defRPr sz="1200">
                <a:solidFill>
                  <a:srgbClr val="000000"/>
                </a:solidFill>
                <a:latin typeface="Avenir Next Regular"/>
                <a:ea typeface="Avenir Next Regular"/>
                <a:cs typeface="Avenir Next Regular"/>
                <a:sym typeface="Avenir Next Regular"/>
              </a:defRPr>
            </a:lvl1pPr>
          </a:lstStyle>
          <a:p>
            <a:r>
              <a:t>02</a:t>
            </a:r>
          </a:p>
        </p:txBody>
      </p:sp>
      <p:sp>
        <p:nvSpPr>
          <p:cNvPr id="209" name="Rectangle"/>
          <p:cNvSpPr/>
          <p:nvPr/>
        </p:nvSpPr>
        <p:spPr>
          <a:xfrm>
            <a:off x="4643769" y="9036040"/>
            <a:ext cx="766061" cy="252525"/>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39" name="MISSION GOALS"/>
          <p:cNvSpPr txBox="1"/>
          <p:nvPr/>
        </p:nvSpPr>
        <p:spPr>
          <a:xfrm>
            <a:off x="586534" y="2000985"/>
            <a:ext cx="2637352" cy="3941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lstStyle>
            <a:lvl1pPr defTabSz="457200">
              <a:defRPr sz="1200" spc="240">
                <a:solidFill>
                  <a:srgbClr val="000000"/>
                </a:solidFill>
                <a:latin typeface="Avenir Next Medium"/>
                <a:ea typeface="Avenir Next Medium"/>
                <a:cs typeface="Avenir Next Medium"/>
                <a:sym typeface="Avenir Next Medium"/>
              </a:defRPr>
            </a:lvl1pPr>
          </a:lstStyle>
          <a:p>
            <a:pPr algn="l"/>
            <a:r>
              <a:rPr sz="1600" b="1">
                <a:latin typeface="Montserrat"/>
              </a:rPr>
              <a:t>MISSION </a:t>
            </a:r>
            <a:r>
              <a:rPr lang="en-US" sz="1600" b="1">
                <a:latin typeface="Montserrat"/>
              </a:rPr>
              <a:t>EXECUTION</a:t>
            </a:r>
          </a:p>
        </p:txBody>
      </p:sp>
      <p:sp>
        <p:nvSpPr>
          <p:cNvPr id="246" name="MISSION CHALLENGES"/>
          <p:cNvSpPr txBox="1"/>
          <p:nvPr/>
        </p:nvSpPr>
        <p:spPr>
          <a:xfrm>
            <a:off x="5181601" y="2033775"/>
            <a:ext cx="2631644" cy="3941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lstStyle>
            <a:lvl1pPr defTabSz="457200">
              <a:defRPr sz="1200" spc="240">
                <a:solidFill>
                  <a:srgbClr val="000000"/>
                </a:solidFill>
                <a:latin typeface="Avenir Next Medium"/>
                <a:ea typeface="Avenir Next Medium"/>
                <a:cs typeface="Avenir Next Medium"/>
                <a:sym typeface="Avenir Next Medium"/>
              </a:defRPr>
            </a:lvl1pPr>
          </a:lstStyle>
          <a:p>
            <a:pPr algn="l"/>
            <a:r>
              <a:rPr lang="en-US" sz="1600" b="1">
                <a:latin typeface="Montserrat"/>
              </a:rPr>
              <a:t>RESULTS AND BENEFITS</a:t>
            </a:r>
          </a:p>
        </p:txBody>
      </p:sp>
      <p:sp>
        <p:nvSpPr>
          <p:cNvPr id="254" name="Rectangle"/>
          <p:cNvSpPr/>
          <p:nvPr/>
        </p:nvSpPr>
        <p:spPr>
          <a:xfrm>
            <a:off x="17127370" y="652808"/>
            <a:ext cx="2520342" cy="283646"/>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60" name="Using the Trinity F90+ it was possible to survey the extensive area within a short time. Compared to a copter drone as the carrying platform, which has significantly less endurance, the flight time of 60 minutes is the decisive advantage. In combination "/>
          <p:cNvSpPr txBox="1"/>
          <p:nvPr/>
        </p:nvSpPr>
        <p:spPr>
          <a:xfrm>
            <a:off x="5181601" y="2786124"/>
            <a:ext cx="4328612" cy="296491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spcAft>
                <a:spcPts val="600"/>
              </a:spcAft>
              <a:defRPr sz="1200">
                <a:solidFill>
                  <a:srgbClr val="000000"/>
                </a:solidFill>
                <a:latin typeface="Avenir Next Regular"/>
                <a:ea typeface="Avenir Next Regular"/>
                <a:cs typeface="Avenir Next Regular"/>
                <a:sym typeface="Avenir Next Regular"/>
              </a:defRPr>
            </a:pPr>
            <a:r>
              <a:rPr lang="en-US">
                <a:latin typeface="Montserrat"/>
              </a:rPr>
              <a:t>The mission produced a highly detailed digital map of East Palestine, with </a:t>
            </a:r>
            <a:r>
              <a:rPr lang="en-US" err="1">
                <a:latin typeface="Montserrat"/>
              </a:rPr>
              <a:t>orthomosaic</a:t>
            </a:r>
            <a:r>
              <a:rPr lang="en-US">
                <a:latin typeface="Montserrat"/>
              </a:rPr>
              <a:t> imagery at 1.8 cm GSD, along with a contour map, DSM, and point cloud. This data is already being used by the Village for:</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a:latin typeface="Montserrat"/>
              </a:rPr>
              <a:t>Park development planning</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a:latin typeface="Montserrat"/>
              </a:rPr>
              <a:t>Paving schedule optimization</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a:latin typeface="Montserrat"/>
              </a:rPr>
              <a:t>Environmental recovery projects</a:t>
            </a:r>
          </a:p>
          <a:p>
            <a:pPr algn="l" defTabSz="457200">
              <a:spcAft>
                <a:spcPts val="600"/>
              </a:spcAft>
              <a:defRPr sz="1200">
                <a:solidFill>
                  <a:srgbClr val="000000"/>
                </a:solidFill>
                <a:latin typeface="Avenir Next Regular"/>
                <a:ea typeface="Avenir Next Regular"/>
                <a:cs typeface="Avenir Next Regular"/>
                <a:sym typeface="Avenir Next Regular"/>
              </a:defRPr>
            </a:pPr>
            <a:r>
              <a:rPr lang="en-US">
                <a:latin typeface="Montserrat"/>
              </a:rPr>
              <a:t>The Village now owns the full dataset, which can be reused across multiple projects and departments. Future re-flights can also build on this baseline, ensuring consistent comparisons over time.</a:t>
            </a:r>
          </a:p>
          <a:p>
            <a:pPr algn="just" defTabSz="457200">
              <a:spcAft>
                <a:spcPts val="600"/>
              </a:spcAft>
              <a:defRPr sz="1200">
                <a:solidFill>
                  <a:srgbClr val="000000"/>
                </a:solidFill>
                <a:latin typeface="Avenir Next Regular"/>
                <a:ea typeface="Avenir Next Regular"/>
                <a:cs typeface="Avenir Next Regular"/>
                <a:sym typeface="Avenir Next Regular"/>
              </a:defRPr>
            </a:pPr>
            <a:endParaRPr lang="en-US"/>
          </a:p>
          <a:p>
            <a:pPr algn="l" defTabSz="457200">
              <a:spcAft>
                <a:spcPts val="600"/>
              </a:spcAft>
              <a:defRPr sz="1200">
                <a:solidFill>
                  <a:srgbClr val="000000"/>
                </a:solidFill>
                <a:latin typeface="Avenir Next Regular"/>
                <a:ea typeface="Avenir Next Regular"/>
                <a:cs typeface="Avenir Next Regular"/>
                <a:sym typeface="Avenir Next Regular"/>
              </a:defRPr>
            </a:pPr>
            <a:endParaRPr/>
          </a:p>
        </p:txBody>
      </p:sp>
      <p:sp>
        <p:nvSpPr>
          <p:cNvPr id="2" name="Using the Trinity F90+ it was possible to survey the extensive area within a short time. Compared to a copter drone as the carrying platform, which has significantly less endurance, the flight time of 60 minutes is the decisive advantage. In combination ">
            <a:extLst>
              <a:ext uri="{FF2B5EF4-FFF2-40B4-BE49-F238E27FC236}">
                <a16:creationId xmlns:a16="http://schemas.microsoft.com/office/drawing/2014/main" id="{F1C9ABC0-D049-FA4C-81B9-97FE0E91731A}"/>
              </a:ext>
            </a:extLst>
          </p:cNvPr>
          <p:cNvSpPr txBox="1"/>
          <p:nvPr/>
        </p:nvSpPr>
        <p:spPr>
          <a:xfrm>
            <a:off x="586534" y="2693368"/>
            <a:ext cx="4057236" cy="311572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de-DE" dirty="0">
                <a:latin typeface="Montserrat"/>
                <a:ea typeface="+mn-lt"/>
                <a:cs typeface="+mn-lt"/>
              </a:rPr>
              <a:t>The Trinity Pro was </a:t>
            </a:r>
            <a:r>
              <a:rPr lang="de-DE" dirty="0" err="1">
                <a:latin typeface="Montserrat"/>
                <a:ea typeface="+mn-lt"/>
                <a:cs typeface="+mn-lt"/>
              </a:rPr>
              <a:t>flown</a:t>
            </a:r>
            <a:r>
              <a:rPr lang="de-DE" dirty="0">
                <a:latin typeface="Montserrat"/>
                <a:ea typeface="+mn-lt"/>
                <a:cs typeface="+mn-lt"/>
              </a:rPr>
              <a:t> </a:t>
            </a:r>
            <a:r>
              <a:rPr lang="de-DE" dirty="0" err="1">
                <a:latin typeface="Montserrat"/>
                <a:ea typeface="+mn-lt"/>
                <a:cs typeface="+mn-lt"/>
              </a:rPr>
              <a:t>by</a:t>
            </a:r>
            <a:r>
              <a:rPr lang="de-DE" dirty="0">
                <a:latin typeface="Montserrat"/>
                <a:ea typeface="+mn-lt"/>
                <a:cs typeface="+mn-lt"/>
              </a:rPr>
              <a:t> </a:t>
            </a:r>
            <a:r>
              <a:rPr lang="de-DE" dirty="0" err="1">
                <a:latin typeface="Montserrat"/>
                <a:ea typeface="+mn-lt"/>
                <a:cs typeface="+mn-lt"/>
              </a:rPr>
              <a:t>Cleartopia</a:t>
            </a:r>
            <a:r>
              <a:rPr lang="de-DE" dirty="0">
                <a:latin typeface="Montserrat"/>
                <a:ea typeface="+mn-lt"/>
                <a:cs typeface="+mn-lt"/>
              </a:rPr>
              <a:t> Solutions </a:t>
            </a:r>
            <a:r>
              <a:rPr lang="de-DE" dirty="0" err="1">
                <a:latin typeface="Montserrat"/>
                <a:ea typeface="+mn-lt"/>
                <a:cs typeface="+mn-lt"/>
              </a:rPr>
              <a:t>over</a:t>
            </a:r>
            <a:r>
              <a:rPr lang="de-DE" dirty="0">
                <a:latin typeface="Montserrat"/>
                <a:ea typeface="+mn-lt"/>
                <a:cs typeface="+mn-lt"/>
              </a:rPr>
              <a:t> </a:t>
            </a:r>
            <a:r>
              <a:rPr lang="de-DE" dirty="0" err="1">
                <a:latin typeface="Montserrat"/>
                <a:ea typeface="+mn-lt"/>
                <a:cs typeface="+mn-lt"/>
              </a:rPr>
              <a:t>the</a:t>
            </a:r>
            <a:r>
              <a:rPr lang="de-DE" dirty="0">
                <a:latin typeface="Montserrat"/>
                <a:ea typeface="+mn-lt"/>
                <a:cs typeface="+mn-lt"/>
              </a:rPr>
              <a:t> Village </a:t>
            </a:r>
            <a:r>
              <a:rPr lang="de-DE" dirty="0" err="1">
                <a:latin typeface="Montserrat"/>
                <a:ea typeface="+mn-lt"/>
                <a:cs typeface="+mn-lt"/>
              </a:rPr>
              <a:t>of</a:t>
            </a:r>
            <a:r>
              <a:rPr lang="de-DE" dirty="0">
                <a:latin typeface="Montserrat"/>
                <a:ea typeface="+mn-lt"/>
                <a:cs typeface="+mn-lt"/>
              </a:rPr>
              <a:t> East Palestine </a:t>
            </a:r>
            <a:r>
              <a:rPr lang="de-DE" dirty="0" err="1">
                <a:latin typeface="Montserrat"/>
                <a:ea typeface="+mn-lt"/>
                <a:cs typeface="+mn-lt"/>
              </a:rPr>
              <a:t>with</a:t>
            </a:r>
            <a:r>
              <a:rPr lang="de-DE" dirty="0">
                <a:latin typeface="Montserrat"/>
                <a:ea typeface="+mn-lt"/>
                <a:cs typeface="+mn-lt"/>
              </a:rPr>
              <a:t> </a:t>
            </a:r>
            <a:r>
              <a:rPr lang="de-DE" dirty="0" err="1">
                <a:latin typeface="Montserrat"/>
                <a:ea typeface="+mn-lt"/>
                <a:cs typeface="+mn-lt"/>
              </a:rPr>
              <a:t>town</a:t>
            </a:r>
            <a:r>
              <a:rPr lang="de-DE" dirty="0">
                <a:latin typeface="Montserrat"/>
                <a:ea typeface="+mn-lt"/>
                <a:cs typeface="+mn-lt"/>
              </a:rPr>
              <a:t> </a:t>
            </a:r>
            <a:r>
              <a:rPr lang="de-DE" dirty="0" err="1">
                <a:latin typeface="Montserrat"/>
                <a:ea typeface="+mn-lt"/>
                <a:cs typeface="+mn-lt"/>
              </a:rPr>
              <a:t>approval</a:t>
            </a:r>
            <a:r>
              <a:rPr lang="de-DE" dirty="0">
                <a:latin typeface="Montserrat"/>
                <a:ea typeface="+mn-lt"/>
                <a:cs typeface="+mn-lt"/>
              </a:rPr>
              <a:t> and </a:t>
            </a:r>
            <a:r>
              <a:rPr lang="de-DE" dirty="0" err="1">
                <a:latin typeface="Montserrat"/>
                <a:ea typeface="+mn-lt"/>
                <a:cs typeface="+mn-lt"/>
              </a:rPr>
              <a:t>full</a:t>
            </a:r>
            <a:r>
              <a:rPr lang="de-DE" dirty="0">
                <a:latin typeface="Montserrat"/>
                <a:ea typeface="+mn-lt"/>
                <a:cs typeface="+mn-lt"/>
              </a:rPr>
              <a:t> </a:t>
            </a:r>
            <a:r>
              <a:rPr lang="de-DE" dirty="0" err="1">
                <a:latin typeface="Montserrat"/>
                <a:ea typeface="+mn-lt"/>
                <a:cs typeface="+mn-lt"/>
              </a:rPr>
              <a:t>compliance</a:t>
            </a:r>
            <a:r>
              <a:rPr lang="de-DE" dirty="0">
                <a:latin typeface="Montserrat"/>
                <a:ea typeface="+mn-lt"/>
                <a:cs typeface="+mn-lt"/>
              </a:rPr>
              <a:t> </a:t>
            </a:r>
            <a:r>
              <a:rPr lang="de-DE" dirty="0" err="1">
                <a:latin typeface="Montserrat"/>
                <a:ea typeface="+mn-lt"/>
                <a:cs typeface="+mn-lt"/>
              </a:rPr>
              <a:t>with</a:t>
            </a:r>
            <a:r>
              <a:rPr lang="de-DE" dirty="0">
                <a:latin typeface="Montserrat"/>
                <a:ea typeface="+mn-lt"/>
                <a:cs typeface="+mn-lt"/>
              </a:rPr>
              <a:t> FAA </a:t>
            </a:r>
            <a:r>
              <a:rPr lang="de-DE" dirty="0" err="1">
                <a:latin typeface="Montserrat"/>
                <a:ea typeface="+mn-lt"/>
                <a:cs typeface="+mn-lt"/>
              </a:rPr>
              <a:t>regulations</a:t>
            </a:r>
            <a:r>
              <a:rPr lang="de-DE" dirty="0">
                <a:latin typeface="Montserrat"/>
                <a:ea typeface="+mn-lt"/>
                <a:cs typeface="+mn-lt"/>
              </a:rPr>
              <a:t>. </a:t>
            </a:r>
            <a:r>
              <a:rPr lang="de-DE" dirty="0" err="1">
                <a:latin typeface="Montserrat"/>
                <a:ea typeface="+mn-lt"/>
                <a:cs typeface="+mn-lt"/>
              </a:rPr>
              <a:t>Flights</a:t>
            </a:r>
            <a:r>
              <a:rPr lang="de-DE" dirty="0">
                <a:latin typeface="Montserrat"/>
                <a:ea typeface="+mn-lt"/>
                <a:cs typeface="+mn-lt"/>
              </a:rPr>
              <a:t> </a:t>
            </a:r>
            <a:r>
              <a:rPr lang="de-DE" dirty="0" err="1">
                <a:latin typeface="Montserrat"/>
                <a:ea typeface="+mn-lt"/>
                <a:cs typeface="+mn-lt"/>
              </a:rPr>
              <a:t>were</a:t>
            </a:r>
            <a:r>
              <a:rPr lang="de-DE" dirty="0">
                <a:latin typeface="Montserrat"/>
                <a:ea typeface="+mn-lt"/>
                <a:cs typeface="+mn-lt"/>
              </a:rPr>
              <a:t> </a:t>
            </a:r>
            <a:r>
              <a:rPr lang="de-DE" dirty="0" err="1">
                <a:latin typeface="Montserrat"/>
                <a:ea typeface="+mn-lt"/>
                <a:cs typeface="+mn-lt"/>
              </a:rPr>
              <a:t>conducted</a:t>
            </a:r>
            <a:r>
              <a:rPr lang="de-DE" dirty="0">
                <a:latin typeface="Montserrat"/>
                <a:ea typeface="+mn-lt"/>
                <a:cs typeface="+mn-lt"/>
              </a:rPr>
              <a:t> </a:t>
            </a:r>
            <a:r>
              <a:rPr lang="de-DE" dirty="0" err="1">
                <a:latin typeface="Montserrat"/>
                <a:ea typeface="+mn-lt"/>
                <a:cs typeface="+mn-lt"/>
              </a:rPr>
              <a:t>with</a:t>
            </a:r>
            <a:r>
              <a:rPr lang="de-DE" dirty="0">
                <a:latin typeface="Montserrat"/>
                <a:ea typeface="+mn-lt"/>
                <a:cs typeface="+mn-lt"/>
              </a:rPr>
              <a:t> </a:t>
            </a:r>
            <a:r>
              <a:rPr lang="de-DE" dirty="0" err="1">
                <a:latin typeface="Montserrat"/>
                <a:ea typeface="+mn-lt"/>
                <a:cs typeface="+mn-lt"/>
              </a:rPr>
              <a:t>visual</a:t>
            </a:r>
            <a:r>
              <a:rPr lang="de-DE" dirty="0">
                <a:latin typeface="Montserrat"/>
                <a:ea typeface="+mn-lt"/>
                <a:cs typeface="+mn-lt"/>
              </a:rPr>
              <a:t> </a:t>
            </a:r>
            <a:r>
              <a:rPr lang="de-DE" dirty="0" err="1">
                <a:latin typeface="Montserrat"/>
                <a:ea typeface="+mn-lt"/>
                <a:cs typeface="+mn-lt"/>
              </a:rPr>
              <a:t>observers</a:t>
            </a:r>
            <a:r>
              <a:rPr lang="de-DE" dirty="0">
                <a:latin typeface="Montserrat"/>
                <a:ea typeface="+mn-lt"/>
                <a:cs typeface="+mn-lt"/>
              </a:rPr>
              <a:t> </a:t>
            </a:r>
            <a:r>
              <a:rPr lang="de-DE" dirty="0" err="1">
                <a:latin typeface="Montserrat"/>
                <a:ea typeface="+mn-lt"/>
                <a:cs typeface="+mn-lt"/>
              </a:rPr>
              <a:t>positioned</a:t>
            </a:r>
            <a:r>
              <a:rPr lang="de-DE" dirty="0">
                <a:latin typeface="Montserrat"/>
                <a:ea typeface="+mn-lt"/>
                <a:cs typeface="+mn-lt"/>
              </a:rPr>
              <a:t> </a:t>
            </a:r>
            <a:r>
              <a:rPr lang="de-DE" dirty="0" err="1">
                <a:latin typeface="Montserrat"/>
                <a:ea typeface="+mn-lt"/>
                <a:cs typeface="+mn-lt"/>
              </a:rPr>
              <a:t>throughout</a:t>
            </a:r>
            <a:r>
              <a:rPr lang="de-DE" dirty="0">
                <a:latin typeface="Montserrat"/>
                <a:ea typeface="+mn-lt"/>
                <a:cs typeface="+mn-lt"/>
              </a:rPr>
              <a:t> </a:t>
            </a:r>
            <a:r>
              <a:rPr lang="de-DE" dirty="0" err="1">
                <a:latin typeface="Montserrat"/>
                <a:ea typeface="+mn-lt"/>
                <a:cs typeface="+mn-lt"/>
              </a:rPr>
              <a:t>the</a:t>
            </a:r>
            <a:r>
              <a:rPr lang="de-DE" dirty="0">
                <a:latin typeface="Montserrat"/>
                <a:ea typeface="+mn-lt"/>
                <a:cs typeface="+mn-lt"/>
              </a:rPr>
              <a:t> </a:t>
            </a:r>
            <a:r>
              <a:rPr lang="de-DE" dirty="0" err="1">
                <a:latin typeface="Montserrat"/>
                <a:ea typeface="+mn-lt"/>
                <a:cs typeface="+mn-lt"/>
              </a:rPr>
              <a:t>area</a:t>
            </a:r>
            <a:r>
              <a:rPr lang="de-DE" dirty="0">
                <a:latin typeface="Montserrat"/>
                <a:ea typeface="+mn-lt"/>
                <a:cs typeface="+mn-lt"/>
              </a:rPr>
              <a:t> </a:t>
            </a:r>
            <a:r>
              <a:rPr lang="de-DE" dirty="0" err="1">
                <a:latin typeface="Montserrat"/>
                <a:ea typeface="+mn-lt"/>
                <a:cs typeface="+mn-lt"/>
              </a:rPr>
              <a:t>to</a:t>
            </a:r>
            <a:r>
              <a:rPr lang="de-DE" dirty="0">
                <a:latin typeface="Montserrat"/>
                <a:ea typeface="+mn-lt"/>
                <a:cs typeface="+mn-lt"/>
              </a:rPr>
              <a:t> </a:t>
            </a:r>
            <a:r>
              <a:rPr lang="de-DE" dirty="0" err="1">
                <a:latin typeface="Montserrat"/>
                <a:ea typeface="+mn-lt"/>
                <a:cs typeface="+mn-lt"/>
              </a:rPr>
              <a:t>maintain</a:t>
            </a:r>
            <a:r>
              <a:rPr lang="de-DE" dirty="0">
                <a:latin typeface="Montserrat"/>
                <a:ea typeface="+mn-lt"/>
                <a:cs typeface="+mn-lt"/>
              </a:rPr>
              <a:t> Visual Line </a:t>
            </a:r>
            <a:r>
              <a:rPr lang="de-DE" dirty="0" err="1">
                <a:latin typeface="Montserrat"/>
                <a:ea typeface="+mn-lt"/>
                <a:cs typeface="+mn-lt"/>
              </a:rPr>
              <a:t>of</a:t>
            </a:r>
            <a:r>
              <a:rPr lang="de-DE" dirty="0">
                <a:latin typeface="Montserrat"/>
                <a:ea typeface="+mn-lt"/>
                <a:cs typeface="+mn-lt"/>
              </a:rPr>
              <a:t> </a:t>
            </a:r>
            <a:r>
              <a:rPr lang="de-DE" dirty="0" err="1">
                <a:latin typeface="Montserrat"/>
                <a:ea typeface="+mn-lt"/>
                <a:cs typeface="+mn-lt"/>
              </a:rPr>
              <a:t>Sight</a:t>
            </a:r>
            <a:r>
              <a:rPr lang="de-DE" dirty="0">
                <a:latin typeface="Montserrat"/>
                <a:ea typeface="+mn-lt"/>
                <a:cs typeface="+mn-lt"/>
              </a:rPr>
              <a:t> (VLOS).</a:t>
            </a:r>
            <a:endParaRPr lang="en-US" dirty="0">
              <a:latin typeface="Montserrat"/>
            </a:endParaRPr>
          </a:p>
          <a:p>
            <a:pPr algn="l" defTabSz="457200">
              <a:defRPr sz="1200">
                <a:solidFill>
                  <a:srgbClr val="000000"/>
                </a:solidFill>
                <a:latin typeface="Avenir Next Regular"/>
                <a:ea typeface="Avenir Next Regular"/>
                <a:cs typeface="Avenir Next Regular"/>
                <a:sym typeface="Avenir Next Regular"/>
              </a:defRPr>
            </a:pPr>
            <a:endParaRPr lang="de-DE" dirty="0">
              <a:latin typeface="Montserrat"/>
              <a:ea typeface="+mn-lt"/>
              <a:cs typeface="+mn-lt"/>
            </a:endParaRPr>
          </a:p>
          <a:p>
            <a:pPr algn="l" defTabSz="457200">
              <a:defRPr sz="1200">
                <a:solidFill>
                  <a:srgbClr val="000000"/>
                </a:solidFill>
                <a:latin typeface="Avenir Next Regular"/>
                <a:ea typeface="Avenir Next Regular"/>
                <a:cs typeface="Avenir Next Regular"/>
                <a:sym typeface="Avenir Next Regular"/>
              </a:defRPr>
            </a:pPr>
            <a:r>
              <a:rPr lang="de-DE" dirty="0">
                <a:latin typeface="Montserrat"/>
                <a:ea typeface="+mn-lt"/>
                <a:cs typeface="+mn-lt"/>
              </a:rPr>
              <a:t>The </a:t>
            </a:r>
            <a:r>
              <a:rPr lang="de-DE" dirty="0" err="1">
                <a:latin typeface="Montserrat"/>
                <a:ea typeface="+mn-lt"/>
                <a:cs typeface="+mn-lt"/>
              </a:rPr>
              <a:t>project</a:t>
            </a:r>
            <a:r>
              <a:rPr lang="de-DE" dirty="0">
                <a:latin typeface="Montserrat"/>
                <a:ea typeface="+mn-lt"/>
                <a:cs typeface="+mn-lt"/>
              </a:rPr>
              <a:t> </a:t>
            </a:r>
            <a:r>
              <a:rPr lang="de-DE" dirty="0" err="1">
                <a:latin typeface="Montserrat"/>
                <a:ea typeface="+mn-lt"/>
                <a:cs typeface="+mn-lt"/>
              </a:rPr>
              <a:t>area</a:t>
            </a:r>
            <a:r>
              <a:rPr lang="de-DE" dirty="0">
                <a:latin typeface="Montserrat"/>
                <a:ea typeface="+mn-lt"/>
                <a:cs typeface="+mn-lt"/>
              </a:rPr>
              <a:t> was </a:t>
            </a:r>
            <a:r>
              <a:rPr lang="de-DE" dirty="0" err="1">
                <a:latin typeface="Montserrat"/>
                <a:ea typeface="+mn-lt"/>
                <a:cs typeface="+mn-lt"/>
              </a:rPr>
              <a:t>divided</a:t>
            </a:r>
            <a:r>
              <a:rPr lang="de-DE" dirty="0">
                <a:latin typeface="Montserrat"/>
                <a:ea typeface="+mn-lt"/>
                <a:cs typeface="+mn-lt"/>
              </a:rPr>
              <a:t> </a:t>
            </a:r>
            <a:r>
              <a:rPr lang="de-DE" dirty="0" err="1">
                <a:latin typeface="Montserrat"/>
                <a:ea typeface="+mn-lt"/>
                <a:cs typeface="+mn-lt"/>
              </a:rPr>
              <a:t>into</a:t>
            </a:r>
            <a:r>
              <a:rPr lang="de-DE" dirty="0">
                <a:latin typeface="Montserrat"/>
                <a:ea typeface="+mn-lt"/>
                <a:cs typeface="+mn-lt"/>
              </a:rPr>
              <a:t> multiple </a:t>
            </a:r>
            <a:r>
              <a:rPr lang="de-DE" dirty="0" err="1">
                <a:latin typeface="Montserrat"/>
                <a:ea typeface="+mn-lt"/>
                <a:cs typeface="+mn-lt"/>
              </a:rPr>
              <a:t>flight</a:t>
            </a:r>
            <a:r>
              <a:rPr lang="de-DE" dirty="0">
                <a:latin typeface="Montserrat"/>
                <a:ea typeface="+mn-lt"/>
                <a:cs typeface="+mn-lt"/>
              </a:rPr>
              <a:t> </a:t>
            </a:r>
            <a:r>
              <a:rPr lang="de-DE" dirty="0" err="1">
                <a:latin typeface="Montserrat"/>
                <a:ea typeface="+mn-lt"/>
                <a:cs typeface="+mn-lt"/>
              </a:rPr>
              <a:t>zones</a:t>
            </a:r>
            <a:r>
              <a:rPr lang="de-DE" dirty="0">
                <a:latin typeface="Montserrat"/>
                <a:ea typeface="+mn-lt"/>
                <a:cs typeface="+mn-lt"/>
              </a:rPr>
              <a:t> </a:t>
            </a:r>
            <a:r>
              <a:rPr lang="de-DE" dirty="0" err="1">
                <a:latin typeface="Montserrat"/>
                <a:ea typeface="+mn-lt"/>
                <a:cs typeface="+mn-lt"/>
              </a:rPr>
              <a:t>to</a:t>
            </a:r>
            <a:r>
              <a:rPr lang="de-DE" dirty="0">
                <a:latin typeface="Montserrat"/>
                <a:ea typeface="+mn-lt"/>
                <a:cs typeface="+mn-lt"/>
              </a:rPr>
              <a:t> </a:t>
            </a:r>
            <a:r>
              <a:rPr lang="de-DE" dirty="0" err="1">
                <a:latin typeface="Montserrat"/>
                <a:ea typeface="+mn-lt"/>
                <a:cs typeface="+mn-lt"/>
              </a:rPr>
              <a:t>ensure</a:t>
            </a:r>
            <a:r>
              <a:rPr lang="de-DE" dirty="0">
                <a:latin typeface="Montserrat"/>
                <a:ea typeface="+mn-lt"/>
                <a:cs typeface="+mn-lt"/>
              </a:rPr>
              <a:t> safe </a:t>
            </a:r>
            <a:r>
              <a:rPr lang="de-DE" dirty="0" err="1">
                <a:latin typeface="Montserrat"/>
                <a:ea typeface="+mn-lt"/>
                <a:cs typeface="+mn-lt"/>
              </a:rPr>
              <a:t>operations</a:t>
            </a:r>
            <a:r>
              <a:rPr lang="de-DE" dirty="0">
                <a:latin typeface="Montserrat"/>
                <a:ea typeface="+mn-lt"/>
                <a:cs typeface="+mn-lt"/>
              </a:rPr>
              <a:t> and </a:t>
            </a:r>
            <a:r>
              <a:rPr lang="de-DE" dirty="0" err="1">
                <a:latin typeface="Montserrat"/>
                <a:ea typeface="+mn-lt"/>
                <a:cs typeface="+mn-lt"/>
              </a:rPr>
              <a:t>complete</a:t>
            </a:r>
            <a:r>
              <a:rPr lang="de-DE" dirty="0">
                <a:latin typeface="Montserrat"/>
                <a:ea typeface="+mn-lt"/>
                <a:cs typeface="+mn-lt"/>
              </a:rPr>
              <a:t> </a:t>
            </a:r>
            <a:r>
              <a:rPr lang="de-DE" dirty="0" err="1">
                <a:latin typeface="Montserrat"/>
                <a:ea typeface="+mn-lt"/>
                <a:cs typeface="+mn-lt"/>
              </a:rPr>
              <a:t>coverage</a:t>
            </a:r>
            <a:r>
              <a:rPr lang="de-DE" dirty="0">
                <a:latin typeface="Montserrat"/>
                <a:ea typeface="+mn-lt"/>
                <a:cs typeface="+mn-lt"/>
              </a:rPr>
              <a:t>. In total, </a:t>
            </a:r>
            <a:r>
              <a:rPr lang="de-DE" dirty="0" err="1">
                <a:latin typeface="Montserrat"/>
                <a:ea typeface="+mn-lt"/>
                <a:cs typeface="+mn-lt"/>
              </a:rPr>
              <a:t>Cleartopia</a:t>
            </a:r>
            <a:r>
              <a:rPr lang="de-DE" dirty="0">
                <a:latin typeface="Montserrat"/>
                <a:ea typeface="+mn-lt"/>
                <a:cs typeface="+mn-lt"/>
              </a:rPr>
              <a:t> </a:t>
            </a:r>
            <a:r>
              <a:rPr lang="de-DE" dirty="0" err="1">
                <a:latin typeface="Montserrat"/>
                <a:ea typeface="+mn-lt"/>
                <a:cs typeface="+mn-lt"/>
              </a:rPr>
              <a:t>mapped</a:t>
            </a:r>
            <a:r>
              <a:rPr lang="de-DE" dirty="0">
                <a:latin typeface="Montserrat"/>
                <a:ea typeface="+mn-lt"/>
                <a:cs typeface="+mn-lt"/>
              </a:rPr>
              <a:t> </a:t>
            </a:r>
            <a:r>
              <a:rPr lang="de-DE" dirty="0" err="1">
                <a:latin typeface="Montserrat"/>
                <a:ea typeface="+mn-lt"/>
                <a:cs typeface="+mn-lt"/>
              </a:rPr>
              <a:t>over</a:t>
            </a:r>
            <a:r>
              <a:rPr lang="de-DE" dirty="0">
                <a:latin typeface="Montserrat"/>
                <a:ea typeface="+mn-lt"/>
                <a:cs typeface="+mn-lt"/>
              </a:rPr>
              <a:t> 5,000 </a:t>
            </a:r>
            <a:r>
              <a:rPr lang="de-DE" dirty="0" err="1">
                <a:latin typeface="Montserrat"/>
                <a:ea typeface="+mn-lt"/>
                <a:cs typeface="+mn-lt"/>
              </a:rPr>
              <a:t>acres</a:t>
            </a:r>
            <a:r>
              <a:rPr lang="de-DE" dirty="0">
                <a:latin typeface="Montserrat"/>
                <a:ea typeface="+mn-lt"/>
                <a:cs typeface="+mn-lt"/>
              </a:rPr>
              <a:t> in just </a:t>
            </a:r>
            <a:r>
              <a:rPr lang="de-DE" dirty="0" err="1">
                <a:latin typeface="Montserrat"/>
                <a:ea typeface="+mn-lt"/>
                <a:cs typeface="+mn-lt"/>
              </a:rPr>
              <a:t>two</a:t>
            </a:r>
            <a:r>
              <a:rPr lang="de-DE" dirty="0">
                <a:latin typeface="Montserrat"/>
                <a:ea typeface="+mn-lt"/>
                <a:cs typeface="+mn-lt"/>
              </a:rPr>
              <a:t> </a:t>
            </a:r>
            <a:r>
              <a:rPr lang="de-DE" dirty="0" err="1">
                <a:latin typeface="Montserrat"/>
                <a:ea typeface="+mn-lt"/>
                <a:cs typeface="+mn-lt"/>
              </a:rPr>
              <a:t>days</a:t>
            </a:r>
            <a:r>
              <a:rPr lang="de-DE" dirty="0">
                <a:latin typeface="Montserrat"/>
                <a:ea typeface="+mn-lt"/>
                <a:cs typeface="+mn-lt"/>
              </a:rPr>
              <a:t>, </a:t>
            </a:r>
            <a:r>
              <a:rPr lang="de-DE" dirty="0" err="1">
                <a:latin typeface="Montserrat"/>
                <a:ea typeface="+mn-lt"/>
                <a:cs typeface="+mn-lt"/>
              </a:rPr>
              <a:t>collecting</a:t>
            </a:r>
            <a:r>
              <a:rPr lang="de-DE" dirty="0">
                <a:latin typeface="Montserrat"/>
                <a:ea typeface="+mn-lt"/>
                <a:cs typeface="+mn-lt"/>
              </a:rPr>
              <a:t> </a:t>
            </a:r>
            <a:r>
              <a:rPr lang="de-DE" dirty="0" err="1">
                <a:latin typeface="Montserrat"/>
                <a:ea typeface="+mn-lt"/>
                <a:cs typeface="+mn-lt"/>
              </a:rPr>
              <a:t>more</a:t>
            </a:r>
            <a:r>
              <a:rPr lang="de-DE" dirty="0">
                <a:latin typeface="Montserrat"/>
                <a:ea typeface="+mn-lt"/>
                <a:cs typeface="+mn-lt"/>
              </a:rPr>
              <a:t> </a:t>
            </a:r>
            <a:r>
              <a:rPr lang="de-DE" dirty="0" err="1">
                <a:latin typeface="Montserrat"/>
                <a:ea typeface="+mn-lt"/>
                <a:cs typeface="+mn-lt"/>
              </a:rPr>
              <a:t>than</a:t>
            </a:r>
            <a:r>
              <a:rPr lang="de-DE" dirty="0">
                <a:latin typeface="Montserrat"/>
                <a:ea typeface="+mn-lt"/>
                <a:cs typeface="+mn-lt"/>
              </a:rPr>
              <a:t> 500GB </a:t>
            </a:r>
            <a:r>
              <a:rPr lang="de-DE" dirty="0" err="1">
                <a:latin typeface="Montserrat"/>
                <a:ea typeface="+mn-lt"/>
                <a:cs typeface="+mn-lt"/>
              </a:rPr>
              <a:t>of</a:t>
            </a:r>
            <a:r>
              <a:rPr lang="de-DE" dirty="0">
                <a:latin typeface="Montserrat"/>
                <a:ea typeface="+mn-lt"/>
                <a:cs typeface="+mn-lt"/>
              </a:rPr>
              <a:t> high-resolution </a:t>
            </a:r>
            <a:r>
              <a:rPr lang="de-DE" dirty="0" err="1">
                <a:latin typeface="Montserrat"/>
                <a:ea typeface="+mn-lt"/>
                <a:cs typeface="+mn-lt"/>
              </a:rPr>
              <a:t>data</a:t>
            </a:r>
            <a:r>
              <a:rPr lang="de-DE" dirty="0">
                <a:latin typeface="Montserrat"/>
                <a:ea typeface="+mn-lt"/>
                <a:cs typeface="+mn-lt"/>
              </a:rPr>
              <a:t> — all </a:t>
            </a:r>
            <a:r>
              <a:rPr lang="de-DE" dirty="0" err="1">
                <a:latin typeface="Montserrat"/>
                <a:ea typeface="+mn-lt"/>
                <a:cs typeface="+mn-lt"/>
              </a:rPr>
              <a:t>provided</a:t>
            </a:r>
            <a:r>
              <a:rPr lang="de-DE" dirty="0">
                <a:latin typeface="Montserrat"/>
                <a:ea typeface="+mn-lt"/>
                <a:cs typeface="+mn-lt"/>
              </a:rPr>
              <a:t> </a:t>
            </a:r>
            <a:r>
              <a:rPr lang="de-DE" dirty="0" err="1">
                <a:latin typeface="Montserrat"/>
                <a:ea typeface="+mn-lt"/>
                <a:cs typeface="+mn-lt"/>
              </a:rPr>
              <a:t>to</a:t>
            </a:r>
            <a:r>
              <a:rPr lang="de-DE" dirty="0">
                <a:latin typeface="Montserrat"/>
                <a:ea typeface="+mn-lt"/>
                <a:cs typeface="+mn-lt"/>
              </a:rPr>
              <a:t> </a:t>
            </a:r>
            <a:r>
              <a:rPr lang="de-DE" dirty="0" err="1">
                <a:latin typeface="Montserrat"/>
                <a:ea typeface="+mn-lt"/>
                <a:cs typeface="+mn-lt"/>
              </a:rPr>
              <a:t>the</a:t>
            </a:r>
            <a:r>
              <a:rPr lang="de-DE" dirty="0">
                <a:latin typeface="Montserrat"/>
                <a:ea typeface="+mn-lt"/>
                <a:cs typeface="+mn-lt"/>
              </a:rPr>
              <a:t> </a:t>
            </a:r>
            <a:r>
              <a:rPr lang="de-DE" dirty="0" err="1">
                <a:latin typeface="Montserrat"/>
                <a:ea typeface="+mn-lt"/>
                <a:cs typeface="+mn-lt"/>
              </a:rPr>
              <a:t>city</a:t>
            </a:r>
            <a:r>
              <a:rPr lang="de-DE" dirty="0">
                <a:latin typeface="Montserrat"/>
                <a:ea typeface="+mn-lt"/>
                <a:cs typeface="+mn-lt"/>
              </a:rPr>
              <a:t> at </a:t>
            </a:r>
            <a:r>
              <a:rPr lang="de-DE" dirty="0" err="1">
                <a:latin typeface="Montserrat"/>
                <a:ea typeface="+mn-lt"/>
                <a:cs typeface="+mn-lt"/>
              </a:rPr>
              <a:t>no</a:t>
            </a:r>
            <a:r>
              <a:rPr lang="de-DE" dirty="0">
                <a:latin typeface="Montserrat"/>
                <a:ea typeface="+mn-lt"/>
                <a:cs typeface="+mn-lt"/>
              </a:rPr>
              <a:t> </a:t>
            </a:r>
            <a:r>
              <a:rPr lang="de-DE" dirty="0" err="1">
                <a:latin typeface="Montserrat"/>
                <a:ea typeface="+mn-lt"/>
                <a:cs typeface="+mn-lt"/>
              </a:rPr>
              <a:t>cost</a:t>
            </a:r>
            <a:r>
              <a:rPr lang="de-DE" dirty="0">
                <a:latin typeface="Montserrat"/>
                <a:ea typeface="+mn-lt"/>
                <a:cs typeface="+mn-lt"/>
              </a:rPr>
              <a:t> </a:t>
            </a:r>
            <a:r>
              <a:rPr lang="de-DE" dirty="0" err="1">
                <a:latin typeface="Montserrat"/>
                <a:ea typeface="+mn-lt"/>
                <a:cs typeface="+mn-lt"/>
              </a:rPr>
              <a:t>as</a:t>
            </a:r>
            <a:r>
              <a:rPr lang="de-DE" dirty="0">
                <a:latin typeface="Montserrat"/>
                <a:ea typeface="+mn-lt"/>
                <a:cs typeface="+mn-lt"/>
              </a:rPr>
              <a:t> </a:t>
            </a:r>
            <a:r>
              <a:rPr lang="de-DE" dirty="0" err="1">
                <a:latin typeface="Montserrat"/>
                <a:ea typeface="+mn-lt"/>
                <a:cs typeface="+mn-lt"/>
              </a:rPr>
              <a:t>part</a:t>
            </a:r>
            <a:r>
              <a:rPr lang="de-DE" dirty="0">
                <a:latin typeface="Montserrat"/>
                <a:ea typeface="+mn-lt"/>
                <a:cs typeface="+mn-lt"/>
              </a:rPr>
              <a:t> </a:t>
            </a:r>
            <a:r>
              <a:rPr lang="de-DE" dirty="0" err="1">
                <a:latin typeface="Montserrat"/>
                <a:ea typeface="+mn-lt"/>
                <a:cs typeface="+mn-lt"/>
              </a:rPr>
              <a:t>of</a:t>
            </a:r>
            <a:r>
              <a:rPr lang="de-DE" dirty="0">
                <a:latin typeface="Montserrat"/>
                <a:ea typeface="+mn-lt"/>
                <a:cs typeface="+mn-lt"/>
              </a:rPr>
              <a:t> </a:t>
            </a:r>
            <a:r>
              <a:rPr lang="de-DE" dirty="0" err="1">
                <a:latin typeface="Montserrat"/>
                <a:ea typeface="+mn-lt"/>
                <a:cs typeface="+mn-lt"/>
              </a:rPr>
              <a:t>Cleartopia’s</a:t>
            </a:r>
            <a:r>
              <a:rPr lang="de-DE" dirty="0">
                <a:latin typeface="Montserrat"/>
                <a:ea typeface="+mn-lt"/>
                <a:cs typeface="+mn-lt"/>
              </a:rPr>
              <a:t> </a:t>
            </a:r>
            <a:r>
              <a:rPr lang="de-DE" dirty="0" err="1">
                <a:latin typeface="Montserrat"/>
                <a:ea typeface="+mn-lt"/>
                <a:cs typeface="+mn-lt"/>
              </a:rPr>
              <a:t>community</a:t>
            </a:r>
            <a:r>
              <a:rPr lang="de-DE" dirty="0">
                <a:latin typeface="Montserrat"/>
                <a:ea typeface="+mn-lt"/>
                <a:cs typeface="+mn-lt"/>
              </a:rPr>
              <a:t> support initiative.</a:t>
            </a:r>
          </a:p>
          <a:p>
            <a:pPr algn="l" defTabSz="457200">
              <a:spcAft>
                <a:spcPts val="600"/>
              </a:spcAft>
              <a:defRPr sz="1200">
                <a:solidFill>
                  <a:srgbClr val="000000"/>
                </a:solidFill>
                <a:latin typeface="Avenir Next Regular"/>
                <a:ea typeface="Avenir Next Regular"/>
                <a:cs typeface="Avenir Next Regular"/>
                <a:sym typeface="Avenir Next Regular"/>
              </a:defRPr>
            </a:pPr>
            <a:endParaRPr lang="de-DE" dirty="0">
              <a:latin typeface="Montserrat" pitchFamily="2" charset="77"/>
            </a:endParaRPr>
          </a:p>
          <a:p>
            <a:pPr algn="just" defTabSz="457200">
              <a:lnSpc>
                <a:spcPct val="90000"/>
              </a:lnSpc>
              <a:spcAft>
                <a:spcPts val="600"/>
              </a:spcAft>
              <a:defRPr sz="1200">
                <a:solidFill>
                  <a:srgbClr val="000000"/>
                </a:solidFill>
                <a:latin typeface="Avenir Next Regular"/>
                <a:ea typeface="Avenir Next Regular"/>
                <a:cs typeface="Avenir Next Regular"/>
                <a:sym typeface="Avenir Next Regular"/>
              </a:defRPr>
            </a:pPr>
            <a:endParaRPr lang="en-US">
              <a:latin typeface="Montserrat" pitchFamily="2" charset="77"/>
            </a:endParaRPr>
          </a:p>
        </p:txBody>
      </p:sp>
      <p:pic>
        <p:nvPicPr>
          <p:cNvPr id="5" name="Picture 4">
            <a:extLst>
              <a:ext uri="{FF2B5EF4-FFF2-40B4-BE49-F238E27FC236}">
                <a16:creationId xmlns:a16="http://schemas.microsoft.com/office/drawing/2014/main" id="{E83473EA-0EFA-91C4-B69D-0A2D1033FC93}"/>
              </a:ext>
            </a:extLst>
          </p:cNvPr>
          <p:cNvPicPr>
            <a:picLocks noChangeAspect="1"/>
          </p:cNvPicPr>
          <p:nvPr/>
        </p:nvPicPr>
        <p:blipFill>
          <a:blip r:embed="rId3">
            <a:extLst>
              <a:ext uri="{28A0092B-C50C-407E-A947-70E740481C1C}">
                <a14:useLocalDpi xmlns:a14="http://schemas.microsoft.com/office/drawing/2010/main" val="0"/>
              </a:ext>
            </a:extLst>
          </a:blip>
          <a:srcRect l="17164" r="17164"/>
          <a:stretch/>
        </p:blipFill>
        <p:spPr>
          <a:xfrm>
            <a:off x="3327" y="8971748"/>
            <a:ext cx="6791854" cy="4765432"/>
          </a:xfrm>
          <a:prstGeom prst="rect">
            <a:avLst/>
          </a:prstGeom>
        </p:spPr>
      </p:pic>
      <p:pic>
        <p:nvPicPr>
          <p:cNvPr id="6" name="Make_It_Count_2022-131.jpg">
            <a:extLst>
              <a:ext uri="{FF2B5EF4-FFF2-40B4-BE49-F238E27FC236}">
                <a16:creationId xmlns:a16="http://schemas.microsoft.com/office/drawing/2014/main" id="{1816E2C8-559B-28F5-0A4D-383C39B94A96}"/>
              </a:ext>
            </a:extLst>
          </p:cNvPr>
          <p:cNvPicPr>
            <a:picLocks noChangeAspect="1"/>
          </p:cNvPicPr>
          <p:nvPr/>
        </p:nvPicPr>
        <p:blipFill>
          <a:blip r:embed="rId4">
            <a:extLst>
              <a:ext uri="{28A0092B-C50C-407E-A947-70E740481C1C}">
                <a14:useLocalDpi xmlns:a14="http://schemas.microsoft.com/office/drawing/2010/main" val="0"/>
              </a:ext>
            </a:extLst>
          </a:blip>
          <a:srcRect t="17698" b="17698"/>
          <a:stretch/>
        </p:blipFill>
        <p:spPr>
          <a:xfrm>
            <a:off x="14564379" y="-45967"/>
            <a:ext cx="9819621" cy="13761967"/>
          </a:xfrm>
          <a:prstGeom prst="rect">
            <a:avLst/>
          </a:prstGeom>
          <a:ln w="12700">
            <a:miter lim="400000"/>
          </a:ln>
        </p:spPr>
      </p:pic>
      <p:sp>
        <p:nvSpPr>
          <p:cNvPr id="3" name="Using the Trinity F90+ it was possible to survey the extensive area within a short time. Compared to a copter drone as the carrying platform, which has significantly less endurance, the flight time of 60 minutes is the decisive advantage. In combination ">
            <a:extLst>
              <a:ext uri="{FF2B5EF4-FFF2-40B4-BE49-F238E27FC236}">
                <a16:creationId xmlns:a16="http://schemas.microsoft.com/office/drawing/2014/main" id="{C029FAF9-26D9-7C35-CE5E-0CB2D9BF60C5}"/>
              </a:ext>
            </a:extLst>
          </p:cNvPr>
          <p:cNvSpPr txBox="1"/>
          <p:nvPr/>
        </p:nvSpPr>
        <p:spPr>
          <a:xfrm>
            <a:off x="9946313" y="2565176"/>
            <a:ext cx="3910682" cy="673517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defTabSz="457200">
              <a:spcAft>
                <a:spcPts val="600"/>
              </a:spcAft>
              <a:defRPr sz="1200">
                <a:solidFill>
                  <a:srgbClr val="000000"/>
                </a:solidFill>
                <a:latin typeface="Avenir Next Regular"/>
                <a:ea typeface="Avenir Next Regular"/>
                <a:cs typeface="Avenir Next Regular"/>
                <a:sym typeface="Avenir Next Regular"/>
              </a:defRPr>
            </a:pPr>
            <a:r>
              <a:rPr lang="en-US" dirty="0">
                <a:latin typeface="Montserrat"/>
              </a:rPr>
              <a:t>The East Palestine project highlights the return on investment of UAV-based mapping:</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dirty="0">
                <a:latin typeface="Montserrat"/>
              </a:rPr>
              <a:t>Cost savings: Traditional aerial mapping (~$75,000) vs. drone solution (~$20,000).</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dirty="0">
                <a:latin typeface="Montserrat"/>
              </a:rPr>
              <a:t>Efficiency: Thousands of acres mapped in 2 days, delivering immediate outputs.</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dirty="0">
                <a:latin typeface="Montserrat"/>
              </a:rPr>
              <a:t>Community impact: Baseline data empowers recovery, infrastructure planning, and education initiatives.</a:t>
            </a:r>
          </a:p>
          <a:p>
            <a:pPr marL="285750" indent="-2857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r>
              <a:rPr lang="en-US" dirty="0">
                <a:latin typeface="Montserrat"/>
              </a:rPr>
              <a:t>Future plans: Continued use of Trinity Pro and </a:t>
            </a:r>
            <a:r>
              <a:rPr lang="en-US" dirty="0" err="1">
                <a:latin typeface="Montserrat"/>
              </a:rPr>
              <a:t>Cleartopia</a:t>
            </a:r>
            <a:r>
              <a:rPr lang="en-US" dirty="0">
                <a:latin typeface="Montserrat"/>
              </a:rPr>
              <a:t> drone solutions for municipal decision-making, emergency response, and training the next generation.</a:t>
            </a:r>
          </a:p>
          <a:p>
            <a:pPr marL="171450" indent="-171450" algn="l" defTabSz="457200">
              <a:spcAft>
                <a:spcPts val="600"/>
              </a:spcAft>
              <a:buFont typeface="Wingdings" pitchFamily="2" charset="2"/>
              <a:buChar char="§"/>
              <a:defRPr sz="1200">
                <a:solidFill>
                  <a:srgbClr val="000000"/>
                </a:solidFill>
                <a:latin typeface="Avenir Next Regular"/>
                <a:ea typeface="Avenir Next Regular"/>
                <a:cs typeface="Avenir Next Regular"/>
                <a:sym typeface="Avenir Next Regular"/>
              </a:defRPr>
            </a:pPr>
            <a:endParaRPr lang="en-US">
              <a:latin typeface="Montserrat"/>
            </a:endParaRPr>
          </a:p>
          <a:p>
            <a:pPr algn="l" defTabSz="457200">
              <a:spcAft>
                <a:spcPts val="600"/>
              </a:spcAft>
              <a:defRPr sz="1200">
                <a:solidFill>
                  <a:srgbClr val="000000"/>
                </a:solidFill>
                <a:latin typeface="Avenir Next Regular"/>
                <a:ea typeface="Avenir Next Regular"/>
                <a:cs typeface="Avenir Next Regular"/>
                <a:sym typeface="Avenir Next Regular"/>
              </a:defRPr>
            </a:pPr>
            <a:r>
              <a:rPr lang="en-US" sz="1600" b="1" dirty="0">
                <a:latin typeface="Montserrat"/>
              </a:rPr>
              <a:t>CONCLUSION: </a:t>
            </a:r>
          </a:p>
          <a:p>
            <a:pPr algn="l" defTabSz="457200">
              <a:spcAft>
                <a:spcPts val="600"/>
              </a:spcAft>
              <a:defRPr sz="1200">
                <a:solidFill>
                  <a:srgbClr val="000000"/>
                </a:solidFill>
                <a:latin typeface="Avenir Next Regular"/>
                <a:ea typeface="Avenir Next Regular"/>
                <a:cs typeface="Avenir Next Regular"/>
                <a:sym typeface="Avenir Next Regular"/>
              </a:defRPr>
            </a:pPr>
            <a:r>
              <a:rPr lang="en-US" dirty="0">
                <a:latin typeface="Montserrat"/>
              </a:rPr>
              <a:t>The East Palestine mission demonstrates how small communities can leverage Quantum Systems’ Trinity Pro to gain the same level of aerial intelligence as major cities. This is being done at a fraction of the cost, driving smarter recovery, safer communities, and new opportunities in education.</a:t>
            </a:r>
          </a:p>
          <a:p>
            <a:pPr algn="l" defTabSz="457200">
              <a:spcAft>
                <a:spcPts val="600"/>
              </a:spcAft>
              <a:defRPr sz="1200">
                <a:solidFill>
                  <a:srgbClr val="000000"/>
                </a:solidFill>
                <a:latin typeface="Avenir Next Regular"/>
                <a:ea typeface="Avenir Next Regular"/>
                <a:cs typeface="Avenir Next Regular"/>
                <a:sym typeface="Avenir Next Regular"/>
              </a:defRPr>
            </a:pPr>
            <a:endParaRPr lang="en-US" dirty="0">
              <a:latin typeface="Montserrat"/>
            </a:endParaRPr>
          </a:p>
          <a:p>
            <a:pPr algn="l" defTabSz="457200">
              <a:spcAft>
                <a:spcPts val="600"/>
              </a:spcAft>
              <a:defRPr sz="1200">
                <a:solidFill>
                  <a:srgbClr val="000000"/>
                </a:solidFill>
                <a:latin typeface="Avenir Next Regular"/>
                <a:ea typeface="Avenir Next Regular"/>
                <a:cs typeface="Avenir Next Regular"/>
                <a:sym typeface="Avenir Next Regular"/>
              </a:defRPr>
            </a:pPr>
            <a:r>
              <a:rPr lang="en-US" dirty="0">
                <a:latin typeface="Montserrat"/>
                <a:ea typeface="+mn-lt"/>
                <a:cs typeface="+mn-lt"/>
              </a:rPr>
              <a:t>The project also reflects how private-sector drone providers can collaborate with local governments in times of crisis, offering advanced aerial mapping capabilities at no cost to support recovery, transparency, and long-term community planning.</a:t>
            </a:r>
          </a:p>
          <a:p>
            <a:pPr algn="just" defTabSz="457200">
              <a:spcAft>
                <a:spcPts val="600"/>
              </a:spcAft>
              <a:defRPr sz="1200">
                <a:solidFill>
                  <a:srgbClr val="000000"/>
                </a:solidFill>
                <a:latin typeface="Avenir Next Regular"/>
                <a:ea typeface="Avenir Next Regular"/>
                <a:cs typeface="Avenir Next Regular"/>
                <a:sym typeface="Avenir Next Regular"/>
              </a:defRPr>
            </a:pPr>
            <a:endParaRPr lang="en-US"/>
          </a:p>
          <a:p>
            <a:pPr algn="l" defTabSz="457200">
              <a:spcAft>
                <a:spcPts val="600"/>
              </a:spcAft>
              <a:defRPr sz="1200">
                <a:solidFill>
                  <a:srgbClr val="000000"/>
                </a:solidFill>
                <a:latin typeface="Avenir Next Regular"/>
                <a:ea typeface="Avenir Next Regular"/>
                <a:cs typeface="Avenir Next Regular"/>
                <a:sym typeface="Avenir Next Regular"/>
              </a:defRPr>
            </a:pPr>
            <a:endParaRPr lang="en-US"/>
          </a:p>
        </p:txBody>
      </p:sp>
      <p:sp>
        <p:nvSpPr>
          <p:cNvPr id="4" name="MISSION CHALLENGES">
            <a:extLst>
              <a:ext uri="{FF2B5EF4-FFF2-40B4-BE49-F238E27FC236}">
                <a16:creationId xmlns:a16="http://schemas.microsoft.com/office/drawing/2014/main" id="{15172700-BA9C-B22E-5EC5-AE2C5EC07F4C}"/>
              </a:ext>
            </a:extLst>
          </p:cNvPr>
          <p:cNvSpPr txBox="1"/>
          <p:nvPr/>
        </p:nvSpPr>
        <p:spPr>
          <a:xfrm>
            <a:off x="9946313" y="2002360"/>
            <a:ext cx="4247534" cy="3941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lstStyle>
            <a:lvl1pPr defTabSz="457200">
              <a:defRPr sz="1200" spc="240">
                <a:solidFill>
                  <a:srgbClr val="000000"/>
                </a:solidFill>
                <a:latin typeface="Avenir Next Medium"/>
                <a:ea typeface="Avenir Next Medium"/>
                <a:cs typeface="Avenir Next Medium"/>
                <a:sym typeface="Avenir Next Medium"/>
              </a:defRPr>
            </a:lvl1pPr>
          </a:lstStyle>
          <a:p>
            <a:pPr algn="l"/>
            <a:r>
              <a:rPr lang="en-US" sz="1600" b="1">
                <a:latin typeface="Montserrat"/>
              </a:rPr>
              <a:t>FROM COST SAVINGS TO COMMUNITY GROWTH</a:t>
            </a:r>
          </a:p>
        </p:txBody>
      </p:sp>
      <p:grpSp>
        <p:nvGrpSpPr>
          <p:cNvPr id="25" name="Group 24">
            <a:extLst>
              <a:ext uri="{FF2B5EF4-FFF2-40B4-BE49-F238E27FC236}">
                <a16:creationId xmlns:a16="http://schemas.microsoft.com/office/drawing/2014/main" id="{49C06DBC-53CD-C0B5-C26C-DB28FB4FAE52}"/>
              </a:ext>
            </a:extLst>
          </p:cNvPr>
          <p:cNvGrpSpPr/>
          <p:nvPr/>
        </p:nvGrpSpPr>
        <p:grpSpPr>
          <a:xfrm>
            <a:off x="701871" y="5654142"/>
            <a:ext cx="7898711" cy="2862473"/>
            <a:chOff x="677729" y="5874522"/>
            <a:chExt cx="7898711" cy="2862473"/>
          </a:xfrm>
        </p:grpSpPr>
        <p:sp>
          <p:nvSpPr>
            <p:cNvPr id="8" name="Voice of the customer">
              <a:extLst>
                <a:ext uri="{FF2B5EF4-FFF2-40B4-BE49-F238E27FC236}">
                  <a16:creationId xmlns:a16="http://schemas.microsoft.com/office/drawing/2014/main" id="{AB149951-92CF-1456-2A22-CA0D66996B06}"/>
                </a:ext>
              </a:extLst>
            </p:cNvPr>
            <p:cNvSpPr txBox="1"/>
            <p:nvPr/>
          </p:nvSpPr>
          <p:spPr>
            <a:xfrm>
              <a:off x="677730" y="6321654"/>
              <a:ext cx="2333988" cy="31803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lgn="l" defTabSz="457200">
                <a:defRPr sz="1200" spc="240">
                  <a:solidFill>
                    <a:srgbClr val="000000"/>
                  </a:solidFill>
                  <a:latin typeface="Avenir Next Medium"/>
                  <a:ea typeface="Avenir Next Medium"/>
                  <a:cs typeface="Avenir Next Medium"/>
                  <a:sym typeface="Avenir Next Medium"/>
                </a:defRPr>
              </a:lvl1pPr>
            </a:lstStyle>
            <a:p>
              <a:r>
                <a:rPr sz="1400" b="1" spc="0">
                  <a:latin typeface="Montserrat"/>
                </a:rPr>
                <a:t>Voice of </a:t>
              </a:r>
              <a:r>
                <a:rPr sz="1400" b="1" spc="0" err="1">
                  <a:latin typeface="Montserrat"/>
                </a:rPr>
                <a:t>th</a:t>
              </a:r>
              <a:r>
                <a:rPr lang="de-DE" sz="1400" b="1" spc="0" err="1">
                  <a:latin typeface="Montserrat"/>
                </a:rPr>
                <a:t>e</a:t>
              </a:r>
              <a:r>
                <a:rPr sz="1400" b="1" spc="0">
                  <a:latin typeface="Montserrat"/>
                </a:rPr>
                <a:t> </a:t>
              </a:r>
              <a:r>
                <a:rPr lang="de-DE" sz="1400" b="1" spc="0" err="1">
                  <a:latin typeface="Montserrat"/>
                </a:rPr>
                <a:t>user</a:t>
              </a:r>
              <a:r>
                <a:rPr sz="1400" b="1" spc="0">
                  <a:latin typeface="Montserrat"/>
                </a:rPr>
                <a:t> </a:t>
              </a:r>
            </a:p>
          </p:txBody>
        </p:sp>
        <p:sp>
          <p:nvSpPr>
            <p:cNvPr id="7" name="Rectangle">
              <a:extLst>
                <a:ext uri="{FF2B5EF4-FFF2-40B4-BE49-F238E27FC236}">
                  <a16:creationId xmlns:a16="http://schemas.microsoft.com/office/drawing/2014/main" id="{75304BD7-32E6-E730-ABF1-3C34399D03A8}"/>
                </a:ext>
              </a:extLst>
            </p:cNvPr>
            <p:cNvSpPr/>
            <p:nvPr/>
          </p:nvSpPr>
          <p:spPr>
            <a:xfrm>
              <a:off x="677729" y="6795845"/>
              <a:ext cx="7898711" cy="1941150"/>
            </a:xfrm>
            <a:prstGeom prst="rect">
              <a:avLst/>
            </a:prstGeom>
            <a:solidFill>
              <a:srgbClr val="FFFFFF"/>
            </a:solidFill>
            <a:ln w="50800">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9" name="Using the Trinity F90+ it was possible to survey the extensive area within a short time. Compared to a copter drone as the carrying platform, which has significantly less endurance, the flight time of 60 minutes is the decisive advantage. In combination ">
              <a:extLst>
                <a:ext uri="{FF2B5EF4-FFF2-40B4-BE49-F238E27FC236}">
                  <a16:creationId xmlns:a16="http://schemas.microsoft.com/office/drawing/2014/main" id="{8023045B-C53A-1972-E8C5-EC2CB86B66A8}"/>
                </a:ext>
              </a:extLst>
            </p:cNvPr>
            <p:cNvSpPr txBox="1"/>
            <p:nvPr/>
          </p:nvSpPr>
          <p:spPr>
            <a:xfrm>
              <a:off x="982316" y="7674077"/>
              <a:ext cx="7350685" cy="64274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just" defTabSz="457200">
                <a:lnSpc>
                  <a:spcPct val="90000"/>
                </a:lnSpc>
                <a:defRPr sz="1200">
                  <a:solidFill>
                    <a:srgbClr val="000000"/>
                  </a:solidFill>
                  <a:latin typeface="Avenir Next Regular"/>
                  <a:ea typeface="Avenir Next Regular"/>
                  <a:cs typeface="Avenir Next Regular"/>
                  <a:sym typeface="Avenir Next Regular"/>
                </a:defRPr>
              </a:pPr>
              <a:r>
                <a:rPr lang="en-US" sz="1300">
                  <a:latin typeface="Montserrat"/>
                  <a:ea typeface="+mn-lt"/>
                  <a:cs typeface="+mn-lt"/>
                </a:rPr>
                <a:t>"The Quantum Systems Trinity eVTOL is going to be the perfect mapping platform for local governments to get this type of accurate and high-fidelity data with its reliability, ease of use, and robust sensor options as well."</a:t>
              </a:r>
              <a:endParaRPr lang="en-US" sz="1300">
                <a:latin typeface="Montserrat"/>
              </a:endParaRPr>
            </a:p>
          </p:txBody>
        </p:sp>
        <p:sp>
          <p:nvSpPr>
            <p:cNvPr id="10" name="Using the Trinity F90+ it was possible to survey the extensive area within a short time. Compared to a copter drone as the carrying platform, which has significantly less endurance, the flight time of 60 minutes is the decisive advantage. In combination ">
              <a:extLst>
                <a:ext uri="{FF2B5EF4-FFF2-40B4-BE49-F238E27FC236}">
                  <a16:creationId xmlns:a16="http://schemas.microsoft.com/office/drawing/2014/main" id="{DE7D2C6E-14AA-F18D-EEEA-1F075C6712DD}"/>
                </a:ext>
              </a:extLst>
            </p:cNvPr>
            <p:cNvSpPr txBox="1"/>
            <p:nvPr/>
          </p:nvSpPr>
          <p:spPr>
            <a:xfrm>
              <a:off x="946703" y="7079521"/>
              <a:ext cx="6326748" cy="5042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just" defTabSz="457200">
                <a:lnSpc>
                  <a:spcPct val="90000"/>
                </a:lnSpc>
                <a:defRPr sz="1200">
                  <a:solidFill>
                    <a:srgbClr val="000000"/>
                  </a:solidFill>
                  <a:latin typeface="Avenir Next Regular"/>
                  <a:ea typeface="Avenir Next Regular"/>
                  <a:cs typeface="Avenir Next Regular"/>
                  <a:sym typeface="Avenir Next Regular"/>
                </a:defRPr>
              </a:pPr>
              <a:r>
                <a:rPr lang="de-DE" sz="1600" b="1">
                  <a:latin typeface="Montserrat"/>
                </a:rPr>
                <a:t>Trent </a:t>
              </a:r>
              <a:r>
                <a:rPr lang="de-DE" sz="1600" b="1" err="1">
                  <a:latin typeface="Montserrat"/>
                </a:rPr>
                <a:t>Casi</a:t>
              </a:r>
              <a:endParaRPr lang="de-DE" sz="1600" b="1">
                <a:latin typeface="Montserrat"/>
              </a:endParaRPr>
            </a:p>
            <a:p>
              <a:pPr algn="just" defTabSz="457200">
                <a:lnSpc>
                  <a:spcPct val="90000"/>
                </a:lnSpc>
                <a:defRPr sz="1200">
                  <a:solidFill>
                    <a:srgbClr val="000000"/>
                  </a:solidFill>
                  <a:latin typeface="Avenir Next Regular"/>
                  <a:ea typeface="Avenir Next Regular"/>
                  <a:cs typeface="Avenir Next Regular"/>
                  <a:sym typeface="Avenir Next Regular"/>
                </a:defRPr>
              </a:pPr>
              <a:r>
                <a:rPr lang="de-DE" sz="1300">
                  <a:latin typeface="Montserrat"/>
                </a:rPr>
                <a:t>Co-Founder</a:t>
              </a:r>
              <a:r>
                <a:rPr lang="en-US" sz="1300">
                  <a:latin typeface="Montserrat"/>
                </a:rPr>
                <a:t>, </a:t>
              </a:r>
              <a:r>
                <a:rPr lang="en-US" sz="1300" err="1">
                  <a:latin typeface="Montserrat"/>
                </a:rPr>
                <a:t>Cleartopia</a:t>
              </a:r>
              <a:r>
                <a:rPr lang="en-US" sz="1300">
                  <a:latin typeface="Montserrat"/>
                </a:rPr>
                <a:t> Solutions</a:t>
              </a:r>
              <a:endParaRPr lang="de-DE" sz="1300">
                <a:latin typeface="Montserrat"/>
              </a:endParaRPr>
            </a:p>
          </p:txBody>
        </p:sp>
        <p:pic>
          <p:nvPicPr>
            <p:cNvPr id="12" name="Graphic 11">
              <a:extLst>
                <a:ext uri="{FF2B5EF4-FFF2-40B4-BE49-F238E27FC236}">
                  <a16:creationId xmlns:a16="http://schemas.microsoft.com/office/drawing/2014/main" id="{2E4B997B-12A8-3328-C2D9-82B94D204E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2060" y="5874522"/>
              <a:ext cx="290977" cy="290977"/>
            </a:xfrm>
            <a:prstGeom prst="rect">
              <a:avLst/>
            </a:prstGeom>
          </p:spPr>
        </p:pic>
      </p:grpSp>
      <p:sp>
        <p:nvSpPr>
          <p:cNvPr id="20" name="Rectangle">
            <a:extLst>
              <a:ext uri="{FF2B5EF4-FFF2-40B4-BE49-F238E27FC236}">
                <a16:creationId xmlns:a16="http://schemas.microsoft.com/office/drawing/2014/main" id="{6BCBA620-B505-3ED4-B0B6-B9CDBBF05ADD}"/>
              </a:ext>
            </a:extLst>
          </p:cNvPr>
          <p:cNvSpPr/>
          <p:nvPr/>
        </p:nvSpPr>
        <p:spPr>
          <a:xfrm>
            <a:off x="14564379" y="-45968"/>
            <a:ext cx="9819621" cy="13761968"/>
          </a:xfrm>
          <a:prstGeom prst="rect">
            <a:avLst/>
          </a:prstGeom>
          <a:solidFill>
            <a:srgbClr val="000000">
              <a:alpha val="40000"/>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7" name="Rectangle">
            <a:extLst>
              <a:ext uri="{FF2B5EF4-FFF2-40B4-BE49-F238E27FC236}">
                <a16:creationId xmlns:a16="http://schemas.microsoft.com/office/drawing/2014/main" id="{511D2EC8-E456-1816-1A94-8D254A1428C6}"/>
              </a:ext>
            </a:extLst>
          </p:cNvPr>
          <p:cNvSpPr/>
          <p:nvPr/>
        </p:nvSpPr>
        <p:spPr>
          <a:xfrm>
            <a:off x="-1" y="8971748"/>
            <a:ext cx="6791853" cy="4765432"/>
          </a:xfrm>
          <a:prstGeom prst="rect">
            <a:avLst/>
          </a:prstGeom>
          <a:solidFill>
            <a:srgbClr val="000000">
              <a:alpha val="40000"/>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1" name="New ways for aerial LiDAR mapping – the qube 240 with the Trinity F90+ UAV">
            <a:extLst>
              <a:ext uri="{FF2B5EF4-FFF2-40B4-BE49-F238E27FC236}">
                <a16:creationId xmlns:a16="http://schemas.microsoft.com/office/drawing/2014/main" id="{BF7E2205-77AA-793B-81B3-9F12D4AF0157}"/>
              </a:ext>
            </a:extLst>
          </p:cNvPr>
          <p:cNvSpPr txBox="1"/>
          <p:nvPr/>
        </p:nvSpPr>
        <p:spPr>
          <a:xfrm>
            <a:off x="586534" y="676361"/>
            <a:ext cx="6208647" cy="93358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50800" rIns="50800" bIns="50800" anchor="ctr">
            <a:spAutoFit/>
          </a:bodyPr>
          <a:lstStyle/>
          <a:p>
            <a:pPr algn="l">
              <a:defRPr sz="2700" cap="all">
                <a:solidFill>
                  <a:srgbClr val="000000"/>
                </a:solidFill>
                <a:latin typeface="Avenir Next Regular"/>
                <a:ea typeface="Avenir Next Regular"/>
                <a:cs typeface="Avenir Next Regular"/>
                <a:sym typeface="Avenir Next Regular"/>
              </a:defRPr>
            </a:pPr>
            <a:r>
              <a:rPr lang="en-US">
                <a:latin typeface="Montserrat"/>
                <a:ea typeface="+mn-lt"/>
                <a:cs typeface="+mn-lt"/>
              </a:rPr>
              <a:t>Mapping over 5,000 acres with trinity pro in just 2 days</a:t>
            </a:r>
            <a:endParaRPr lang="en-US">
              <a:latin typeface="Montserrat"/>
            </a:endParaRPr>
          </a:p>
        </p:txBody>
      </p:sp>
      <p:pic>
        <p:nvPicPr>
          <p:cNvPr id="13" name="Picture 12">
            <a:extLst>
              <a:ext uri="{FF2B5EF4-FFF2-40B4-BE49-F238E27FC236}">
                <a16:creationId xmlns:a16="http://schemas.microsoft.com/office/drawing/2014/main" id="{3A6B6F19-3F5B-DB2C-9923-B6DD476D7E28}"/>
              </a:ext>
            </a:extLst>
          </p:cNvPr>
          <p:cNvPicPr>
            <a:picLocks noChangeAspect="1"/>
          </p:cNvPicPr>
          <p:nvPr/>
        </p:nvPicPr>
        <p:blipFill>
          <a:blip r:embed="rId7">
            <a:extLst>
              <a:ext uri="{28A0092B-C50C-407E-A947-70E740481C1C}">
                <a14:useLocalDpi xmlns:a14="http://schemas.microsoft.com/office/drawing/2010/main" val="0"/>
              </a:ext>
            </a:extLst>
          </a:blip>
          <a:srcRect l="6609" r="6609"/>
          <a:stretch/>
        </p:blipFill>
        <p:spPr>
          <a:xfrm>
            <a:off x="7286996" y="8971748"/>
            <a:ext cx="6791854" cy="4765432"/>
          </a:xfrm>
          <a:prstGeom prst="rect">
            <a:avLst/>
          </a:prstGeom>
        </p:spPr>
      </p:pic>
      <p:sp>
        <p:nvSpPr>
          <p:cNvPr id="14" name="Rectangle">
            <a:extLst>
              <a:ext uri="{FF2B5EF4-FFF2-40B4-BE49-F238E27FC236}">
                <a16:creationId xmlns:a16="http://schemas.microsoft.com/office/drawing/2014/main" id="{072998E7-167E-021E-57DB-E29D504CE468}"/>
              </a:ext>
            </a:extLst>
          </p:cNvPr>
          <p:cNvSpPr/>
          <p:nvPr/>
        </p:nvSpPr>
        <p:spPr>
          <a:xfrm>
            <a:off x="7280710" y="8971748"/>
            <a:ext cx="6791854" cy="4765432"/>
          </a:xfrm>
          <a:prstGeom prst="rect">
            <a:avLst/>
          </a:prstGeom>
          <a:solidFill>
            <a:srgbClr val="000000">
              <a:alpha val="40000"/>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342457231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03"/>
          <p:cNvSpPr txBox="1"/>
          <p:nvPr/>
        </p:nvSpPr>
        <p:spPr>
          <a:xfrm>
            <a:off x="23747577" y="13057682"/>
            <a:ext cx="291085"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200">
                <a:solidFill>
                  <a:srgbClr val="000000"/>
                </a:solidFill>
                <a:latin typeface="Avenir Next Regular"/>
                <a:ea typeface="Avenir Next Regular"/>
                <a:cs typeface="Avenir Next Regular"/>
                <a:sym typeface="Avenir Next Regular"/>
              </a:defRPr>
            </a:lvl1pPr>
          </a:lstStyle>
          <a:p>
            <a:r>
              <a:t>03</a:t>
            </a:r>
          </a:p>
        </p:txBody>
      </p:sp>
      <p:sp>
        <p:nvSpPr>
          <p:cNvPr id="270" name="Recap on what…"/>
          <p:cNvSpPr txBox="1"/>
          <p:nvPr/>
        </p:nvSpPr>
        <p:spPr>
          <a:xfrm>
            <a:off x="10011560" y="706348"/>
            <a:ext cx="5223396"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700">
                <a:latin typeface="Avenir Next Regular"/>
                <a:ea typeface="Avenir Next Regular"/>
                <a:cs typeface="Avenir Next Regular"/>
                <a:sym typeface="Avenir Next Regular"/>
              </a:defRPr>
            </a:pPr>
            <a:r>
              <a:rPr lang="en-US">
                <a:solidFill>
                  <a:srgbClr val="000000"/>
                </a:solidFill>
                <a:latin typeface="Montserrat"/>
              </a:rPr>
              <a:t>DATA PROCESSING</a:t>
            </a:r>
          </a:p>
          <a:p>
            <a:pPr algn="l">
              <a:defRPr sz="2700">
                <a:latin typeface="Avenir Next Regular"/>
                <a:ea typeface="Avenir Next Regular"/>
                <a:cs typeface="Avenir Next Regular"/>
                <a:sym typeface="Avenir Next Regular"/>
              </a:defRPr>
            </a:pPr>
            <a:r>
              <a:rPr lang="en-US">
                <a:solidFill>
                  <a:srgbClr val="000000"/>
                </a:solidFill>
                <a:latin typeface="Montserrat"/>
              </a:rPr>
              <a:t>AND RESULTS</a:t>
            </a:r>
          </a:p>
        </p:txBody>
      </p:sp>
      <p:sp>
        <p:nvSpPr>
          <p:cNvPr id="274" name="1."/>
          <p:cNvSpPr txBox="1"/>
          <p:nvPr/>
        </p:nvSpPr>
        <p:spPr>
          <a:xfrm>
            <a:off x="10053630" y="2633433"/>
            <a:ext cx="452942" cy="1449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algn="l" defTabSz="457200">
              <a:defRPr sz="3000" spc="600">
                <a:solidFill>
                  <a:srgbClr val="000000"/>
                </a:solidFill>
                <a:latin typeface="Avenir Next Demi Bold"/>
                <a:ea typeface="Avenir Next Demi Bold"/>
                <a:cs typeface="Avenir Next Demi Bold"/>
                <a:sym typeface="Avenir Next Demi Bold"/>
              </a:defRPr>
            </a:pPr>
            <a:endParaRPr/>
          </a:p>
        </p:txBody>
      </p:sp>
      <p:sp>
        <p:nvSpPr>
          <p:cNvPr id="292" name="3."/>
          <p:cNvSpPr txBox="1"/>
          <p:nvPr/>
        </p:nvSpPr>
        <p:spPr>
          <a:xfrm>
            <a:off x="983121" y="10071951"/>
            <a:ext cx="452943" cy="1449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algn="l" defTabSz="457200">
              <a:defRPr sz="3000" spc="600">
                <a:solidFill>
                  <a:srgbClr val="FFFFFF"/>
                </a:solidFill>
                <a:latin typeface="Avenir Next Demi Bold"/>
                <a:ea typeface="Avenir Next Demi Bold"/>
                <a:cs typeface="Avenir Next Demi Bold"/>
                <a:sym typeface="Avenir Next Demi Bold"/>
              </a:defRPr>
            </a:pPr>
            <a:r>
              <a:rPr sz="8000" spc="1600"/>
              <a:t>3</a:t>
            </a:r>
            <a:r>
              <a:t>.</a:t>
            </a:r>
          </a:p>
        </p:txBody>
      </p:sp>
      <p:sp>
        <p:nvSpPr>
          <p:cNvPr id="293" name="4."/>
          <p:cNvSpPr txBox="1"/>
          <p:nvPr/>
        </p:nvSpPr>
        <p:spPr>
          <a:xfrm>
            <a:off x="5847221" y="10071951"/>
            <a:ext cx="452943" cy="1449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p>
            <a:pPr algn="l" defTabSz="457200">
              <a:defRPr sz="3000" spc="600">
                <a:solidFill>
                  <a:srgbClr val="FFFFFF"/>
                </a:solidFill>
                <a:latin typeface="Avenir Next Demi Bold"/>
                <a:ea typeface="Avenir Next Demi Bold"/>
                <a:cs typeface="Avenir Next Demi Bold"/>
                <a:sym typeface="Avenir Next Demi Bold"/>
              </a:defRPr>
            </a:pPr>
            <a:r>
              <a:rPr sz="8000" spc="1600"/>
              <a:t>4</a:t>
            </a:r>
            <a:r>
              <a:t>.</a:t>
            </a:r>
          </a:p>
        </p:txBody>
      </p:sp>
      <p:sp>
        <p:nvSpPr>
          <p:cNvPr id="2" name="Using the Trinity F90+ it was possible to survey the extensive area within a short time. Compared to a copter drone as the carrying platform, which has significantly less endurance, the flight time of 60 minutes is the decisive advantage. In combination ">
            <a:extLst>
              <a:ext uri="{FF2B5EF4-FFF2-40B4-BE49-F238E27FC236}">
                <a16:creationId xmlns:a16="http://schemas.microsoft.com/office/drawing/2014/main" id="{C9772959-31F2-2AF4-BBDB-8D19CBBDD20B}"/>
              </a:ext>
            </a:extLst>
          </p:cNvPr>
          <p:cNvSpPr txBox="1"/>
          <p:nvPr/>
        </p:nvSpPr>
        <p:spPr>
          <a:xfrm>
            <a:off x="10098499" y="2746430"/>
            <a:ext cx="4977283" cy="3962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l" defTabSz="457200">
              <a:defRPr sz="1200">
                <a:solidFill>
                  <a:srgbClr val="000000"/>
                </a:solidFill>
                <a:latin typeface="Avenir Next Regular"/>
                <a:ea typeface="Avenir Next Regular"/>
                <a:cs typeface="Avenir Next Regular"/>
                <a:sym typeface="Avenir Next Regular"/>
              </a:defRPr>
            </a:pPr>
            <a:r>
              <a:rPr lang="en-US">
                <a:latin typeface="Montserrat"/>
                <a:ea typeface="+mn-lt"/>
                <a:cs typeface="+mn-lt"/>
              </a:rPr>
              <a:t>The baseline dataset generated with Trinity Pro is already supporting city planning, economic development, park design, paving schedules, and environmental recovery initiatives in East Palestine.</a:t>
            </a:r>
            <a:endParaRPr lang="en-US">
              <a:latin typeface="Montserrat"/>
            </a:endParaRPr>
          </a:p>
          <a:p>
            <a:pPr algn="l" defTabSz="457200">
              <a:defRPr sz="1200">
                <a:solidFill>
                  <a:srgbClr val="000000"/>
                </a:solidFill>
                <a:latin typeface="Avenir Next Regular"/>
                <a:ea typeface="Avenir Next Regular"/>
                <a:cs typeface="Avenir Next Regular"/>
                <a:sym typeface="Avenir Next Regular"/>
              </a:defRPr>
            </a:pPr>
            <a:endParaRPr lang="en-US">
              <a:latin typeface="Montserrat"/>
              <a:ea typeface="+mn-lt"/>
              <a:cs typeface="+mn-lt"/>
            </a:endParaRPr>
          </a:p>
          <a:p>
            <a:pPr algn="l" defTabSz="457200">
              <a:defRPr sz="1200">
                <a:solidFill>
                  <a:srgbClr val="000000"/>
                </a:solidFill>
                <a:latin typeface="Avenir Next Regular"/>
                <a:ea typeface="Avenir Next Regular"/>
                <a:cs typeface="Avenir Next Regular"/>
                <a:sym typeface="Avenir Next Regular"/>
              </a:defRPr>
            </a:pPr>
            <a:r>
              <a:rPr lang="en-US">
                <a:latin typeface="Montserrat"/>
                <a:ea typeface="+mn-lt"/>
                <a:cs typeface="+mn-lt"/>
              </a:rPr>
              <a:t>Data deliverables — including </a:t>
            </a:r>
            <a:r>
              <a:rPr lang="en-US" err="1">
                <a:latin typeface="Montserrat"/>
                <a:ea typeface="+mn-lt"/>
                <a:cs typeface="+mn-lt"/>
              </a:rPr>
              <a:t>orthomosaics</a:t>
            </a:r>
            <a:r>
              <a:rPr lang="en-US">
                <a:latin typeface="Montserrat"/>
                <a:ea typeface="+mn-lt"/>
                <a:cs typeface="+mn-lt"/>
              </a:rPr>
              <a:t>, DSMs, and layered vector maps- were processed using ESRI web-based systems, ensuring that all departments can access and use the information collaboratively.</a:t>
            </a:r>
          </a:p>
          <a:p>
            <a:pPr algn="l" defTabSz="457200">
              <a:defRPr sz="1200">
                <a:solidFill>
                  <a:srgbClr val="000000"/>
                </a:solidFill>
                <a:latin typeface="Avenir Next Regular"/>
                <a:ea typeface="Avenir Next Regular"/>
                <a:cs typeface="Avenir Next Regular"/>
                <a:sym typeface="Avenir Next Regular"/>
              </a:defRPr>
            </a:pPr>
            <a:endParaRPr lang="en-US">
              <a:latin typeface="Montserrat"/>
              <a:ea typeface="+mn-lt"/>
              <a:cs typeface="+mn-lt"/>
            </a:endParaRPr>
          </a:p>
          <a:p>
            <a:pPr algn="l" defTabSz="457200">
              <a:defRPr sz="1200">
                <a:solidFill>
                  <a:srgbClr val="000000"/>
                </a:solidFill>
                <a:latin typeface="Avenir Next Regular"/>
                <a:ea typeface="Avenir Next Regular"/>
                <a:cs typeface="Avenir Next Regular"/>
                <a:sym typeface="Avenir Next Regular"/>
              </a:defRPr>
            </a:pPr>
            <a:r>
              <a:rPr lang="en-US">
                <a:latin typeface="Montserrat"/>
                <a:ea typeface="+mn-lt"/>
                <a:cs typeface="+mn-lt"/>
              </a:rPr>
              <a:t>The City Planning and Economic Development departments are the primary users of the data, integrating it into long-term infrastructure and redevelopment planning. This centralized access enables faster, data-driven decision-making across projects and reduces reliance on external surveys.</a:t>
            </a:r>
            <a:endParaRPr lang="en-US">
              <a:latin typeface="Montserrat"/>
            </a:endParaRPr>
          </a:p>
          <a:p>
            <a:pPr algn="l" defTabSz="457200">
              <a:defRPr sz="1200">
                <a:solidFill>
                  <a:srgbClr val="000000"/>
                </a:solidFill>
                <a:latin typeface="Avenir Next Regular"/>
                <a:ea typeface="Avenir Next Regular"/>
                <a:cs typeface="Avenir Next Regular"/>
                <a:sym typeface="Avenir Next Regular"/>
              </a:defRPr>
            </a:pPr>
            <a:endParaRPr lang="en-US">
              <a:latin typeface="Montserrat"/>
              <a:ea typeface="+mn-lt"/>
              <a:cs typeface="+mn-lt"/>
            </a:endParaRPr>
          </a:p>
          <a:p>
            <a:pPr algn="l" defTabSz="457200">
              <a:defRPr sz="1200">
                <a:solidFill>
                  <a:srgbClr val="000000"/>
                </a:solidFill>
                <a:latin typeface="Avenir Next Regular"/>
                <a:ea typeface="Avenir Next Regular"/>
                <a:cs typeface="Avenir Next Regular"/>
                <a:sym typeface="Avenir Next Regular"/>
              </a:defRPr>
            </a:pPr>
            <a:r>
              <a:rPr lang="en-US">
                <a:latin typeface="Montserrat"/>
                <a:ea typeface="+mn-lt"/>
                <a:cs typeface="+mn-lt"/>
              </a:rPr>
              <a:t>As new projects emerge, the dataset can be updated and reprocessed to reflect changes in the city landscape, ensuring that the mapping remains a living reference for recovery, planning, and growth.</a:t>
            </a:r>
          </a:p>
          <a:p>
            <a:pPr algn="l" defTabSz="457200">
              <a:lnSpc>
                <a:spcPct val="90000"/>
              </a:lnSpc>
              <a:defRPr sz="1200">
                <a:solidFill>
                  <a:srgbClr val="000000"/>
                </a:solidFill>
                <a:latin typeface="Avenir Next Regular"/>
                <a:ea typeface="Avenir Next Regular"/>
                <a:cs typeface="Avenir Next Regular"/>
                <a:sym typeface="Avenir Next Regular"/>
              </a:defRPr>
            </a:pPr>
            <a:endParaRPr lang="en-US">
              <a:latin typeface="Montserrat"/>
            </a:endParaRPr>
          </a:p>
        </p:txBody>
      </p:sp>
      <p:sp>
        <p:nvSpPr>
          <p:cNvPr id="3" name="Copyright © 2023 Quantum-Systems GmbH. All rights reserved.…">
            <a:extLst>
              <a:ext uri="{FF2B5EF4-FFF2-40B4-BE49-F238E27FC236}">
                <a16:creationId xmlns:a16="http://schemas.microsoft.com/office/drawing/2014/main" id="{E846A4DA-BDE0-7355-9797-883C0EE47DE1}"/>
              </a:ext>
            </a:extLst>
          </p:cNvPr>
          <p:cNvSpPr txBox="1"/>
          <p:nvPr/>
        </p:nvSpPr>
        <p:spPr>
          <a:xfrm>
            <a:off x="18257238" y="12062559"/>
            <a:ext cx="6019619" cy="6058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just" defTabSz="457200">
              <a:lnSpc>
                <a:spcPct val="90000"/>
              </a:lnSpc>
              <a:defRPr sz="1000">
                <a:solidFill>
                  <a:srgbClr val="000000"/>
                </a:solidFill>
                <a:latin typeface="Avenir Next Regular"/>
                <a:ea typeface="Avenir Next Regular"/>
                <a:cs typeface="Avenir Next Regular"/>
                <a:sym typeface="Avenir Next Regular"/>
              </a:defRPr>
            </a:pPr>
            <a:r>
              <a:rPr sz="1200">
                <a:latin typeface="Montserrat"/>
              </a:rPr>
              <a:t>Copyright © 202</a:t>
            </a:r>
            <a:r>
              <a:rPr lang="de-DE" sz="1200">
                <a:latin typeface="Montserrat"/>
              </a:rPr>
              <a:t>5</a:t>
            </a:r>
            <a:r>
              <a:rPr sz="1200">
                <a:latin typeface="Montserrat"/>
              </a:rPr>
              <a:t> Quantum-Systems GmbH. All rights reserved.</a:t>
            </a:r>
            <a:endParaRPr lang="en-US" sz="1200">
              <a:latin typeface="Montserrat"/>
            </a:endParaRPr>
          </a:p>
          <a:p>
            <a:pPr algn="just" defTabSz="457200">
              <a:lnSpc>
                <a:spcPct val="90000"/>
              </a:lnSpc>
              <a:defRPr sz="1000">
                <a:solidFill>
                  <a:srgbClr val="000000"/>
                </a:solidFill>
                <a:latin typeface="Avenir Next Regular"/>
                <a:ea typeface="Avenir Next Regular"/>
                <a:cs typeface="Avenir Next Regular"/>
                <a:sym typeface="Avenir Next Regular"/>
              </a:defRPr>
            </a:pPr>
            <a:r>
              <a:rPr sz="1200">
                <a:latin typeface="Montserrat"/>
              </a:rPr>
              <a:t>Quantum-Systems GmbH | </a:t>
            </a:r>
            <a:r>
              <a:rPr sz="1200" err="1">
                <a:latin typeface="Montserrat"/>
              </a:rPr>
              <a:t>Zeppelinstr</a:t>
            </a:r>
            <a:r>
              <a:rPr sz="1200">
                <a:latin typeface="Montserrat"/>
              </a:rPr>
              <a:t>. 18 | 82205 </a:t>
            </a:r>
            <a:r>
              <a:rPr sz="1200" err="1">
                <a:latin typeface="Montserrat"/>
              </a:rPr>
              <a:t>Gilching</a:t>
            </a:r>
            <a:r>
              <a:rPr sz="1200">
                <a:latin typeface="Montserrat"/>
              </a:rPr>
              <a:t> | Germany </a:t>
            </a:r>
          </a:p>
          <a:p>
            <a:pPr algn="just" defTabSz="457200">
              <a:lnSpc>
                <a:spcPct val="90000"/>
              </a:lnSpc>
              <a:defRPr sz="1000">
                <a:solidFill>
                  <a:srgbClr val="000000"/>
                </a:solidFill>
                <a:latin typeface="Avenir Next Regular"/>
                <a:ea typeface="Avenir Next Regular"/>
                <a:cs typeface="Avenir Next Regular"/>
                <a:sym typeface="Avenir Next Regular"/>
              </a:defRPr>
            </a:pPr>
            <a:r>
              <a:rPr sz="1200" b="1" u="sng">
                <a:solidFill>
                  <a:schemeClr val="tx2">
                    <a:lumMod val="50000"/>
                  </a:schemeClr>
                </a:solidFill>
                <a:latin typeface="Montserrat"/>
                <a:hlinkClick r:id="rId3">
                  <a:extLst>
                    <a:ext uri="{A12FA001-AC4F-418D-AE19-62706E023703}">
                      <ahyp:hlinkClr xmlns:ahyp="http://schemas.microsoft.com/office/drawing/2018/hyperlinkcolor" val="tx"/>
                    </a:ext>
                  </a:extLst>
                </a:hlinkClick>
              </a:rPr>
              <a:t>quantum-systems.com</a:t>
            </a:r>
          </a:p>
        </p:txBody>
      </p:sp>
      <p:sp>
        <p:nvSpPr>
          <p:cNvPr id="4" name="About…">
            <a:extLst>
              <a:ext uri="{FF2B5EF4-FFF2-40B4-BE49-F238E27FC236}">
                <a16:creationId xmlns:a16="http://schemas.microsoft.com/office/drawing/2014/main" id="{F7A5A5F7-1F22-5B55-2EB9-77E3F1BF53AD}"/>
              </a:ext>
            </a:extLst>
          </p:cNvPr>
          <p:cNvSpPr txBox="1"/>
          <p:nvPr/>
        </p:nvSpPr>
        <p:spPr>
          <a:xfrm>
            <a:off x="10076484" y="7297516"/>
            <a:ext cx="5223396"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2700">
                <a:solidFill>
                  <a:srgbClr val="000000"/>
                </a:solidFill>
                <a:latin typeface="Avenir Next Regular"/>
                <a:ea typeface="Avenir Next Regular"/>
                <a:cs typeface="Avenir Next Regular"/>
                <a:sym typeface="Avenir Next Regular"/>
              </a:defRPr>
            </a:pPr>
            <a:r>
              <a:rPr lang="en-US">
                <a:latin typeface="Montserrat"/>
              </a:rPr>
              <a:t>ABOUT</a:t>
            </a:r>
          </a:p>
          <a:p>
            <a:pPr algn="l">
              <a:defRPr sz="2700" cap="all">
                <a:latin typeface="Avenir Next Regular"/>
                <a:ea typeface="Avenir Next Regular"/>
                <a:cs typeface="Avenir Next Regular"/>
                <a:sym typeface="Avenir Next Regular"/>
              </a:defRPr>
            </a:pPr>
            <a:r>
              <a:rPr lang="en-US" cap="none">
                <a:solidFill>
                  <a:srgbClr val="000000"/>
                </a:solidFill>
                <a:latin typeface="Montserrat"/>
              </a:rPr>
              <a:t>QUANTUM SYSTEMS</a:t>
            </a:r>
            <a:r>
              <a:rPr lang="en-US">
                <a:latin typeface="Montserrat"/>
              </a:rPr>
              <a:t> </a:t>
            </a:r>
          </a:p>
        </p:txBody>
      </p:sp>
      <p:sp>
        <p:nvSpPr>
          <p:cNvPr id="5" name="Line">
            <a:extLst>
              <a:ext uri="{FF2B5EF4-FFF2-40B4-BE49-F238E27FC236}">
                <a16:creationId xmlns:a16="http://schemas.microsoft.com/office/drawing/2014/main" id="{8962F996-FB18-EB49-46DD-5B81B07B3BF7}"/>
              </a:ext>
            </a:extLst>
          </p:cNvPr>
          <p:cNvSpPr/>
          <p:nvPr/>
        </p:nvSpPr>
        <p:spPr>
          <a:xfrm>
            <a:off x="10104677" y="8561485"/>
            <a:ext cx="979134" cy="1"/>
          </a:xfrm>
          <a:prstGeom prst="line">
            <a:avLst/>
          </a:prstGeom>
          <a:ln w="88900">
            <a:solidFill>
              <a:srgbClr val="000000"/>
            </a:solidFill>
            <a:miter lim="400000"/>
          </a:ln>
        </p:spPr>
        <p:txBody>
          <a:bodyPr lIns="50800" tIns="50800" rIns="50800" bIns="50800" anchor="ctr"/>
          <a:lstStyle/>
          <a:p>
            <a:endParaRPr/>
          </a:p>
        </p:txBody>
      </p:sp>
      <p:pic>
        <p:nvPicPr>
          <p:cNvPr id="11" name="Screenshot 2021-09-01 at 11.21.40.png">
            <a:extLst>
              <a:ext uri="{FF2B5EF4-FFF2-40B4-BE49-F238E27FC236}">
                <a16:creationId xmlns:a16="http://schemas.microsoft.com/office/drawing/2014/main" id="{951AF30D-5E86-15E8-E010-CA77EC7A6775}"/>
              </a:ext>
            </a:extLst>
          </p:cNvPr>
          <p:cNvPicPr>
            <a:picLocks noChangeAspect="1"/>
          </p:cNvPicPr>
          <p:nvPr/>
        </p:nvPicPr>
        <p:blipFill>
          <a:blip r:embed="rId4">
            <a:extLst>
              <a:ext uri="{28A0092B-C50C-407E-A947-70E740481C1C}">
                <a14:useLocalDpi xmlns:a14="http://schemas.microsoft.com/office/drawing/2010/main" val="0"/>
              </a:ext>
            </a:extLst>
          </a:blip>
          <a:srcRect l="29136" r="29136"/>
          <a:stretch/>
        </p:blipFill>
        <p:spPr>
          <a:xfrm>
            <a:off x="0" y="0"/>
            <a:ext cx="9308220" cy="13716000"/>
          </a:xfrm>
          <a:prstGeom prst="rect">
            <a:avLst/>
          </a:prstGeom>
          <a:ln w="12700">
            <a:miter lim="400000"/>
          </a:ln>
        </p:spPr>
      </p:pic>
      <p:pic>
        <p:nvPicPr>
          <p:cNvPr id="6" name="Graphic 5">
            <a:extLst>
              <a:ext uri="{FF2B5EF4-FFF2-40B4-BE49-F238E27FC236}">
                <a16:creationId xmlns:a16="http://schemas.microsoft.com/office/drawing/2014/main" id="{75D3671C-8D85-5B02-9CFE-C3A6D6F06C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77854" y="2196262"/>
            <a:ext cx="290977" cy="290977"/>
          </a:xfrm>
          <a:prstGeom prst="rect">
            <a:avLst/>
          </a:prstGeom>
        </p:spPr>
      </p:pic>
      <p:sp>
        <p:nvSpPr>
          <p:cNvPr id="32" name="Line">
            <a:extLst>
              <a:ext uri="{FF2B5EF4-FFF2-40B4-BE49-F238E27FC236}">
                <a16:creationId xmlns:a16="http://schemas.microsoft.com/office/drawing/2014/main" id="{CD861A16-B94E-3A4F-8C2F-BC64FEB8CB0D}"/>
              </a:ext>
            </a:extLst>
          </p:cNvPr>
          <p:cNvSpPr/>
          <p:nvPr/>
        </p:nvSpPr>
        <p:spPr>
          <a:xfrm flipV="1">
            <a:off x="10094640" y="1905387"/>
            <a:ext cx="990652" cy="2833"/>
          </a:xfrm>
          <a:prstGeom prst="line">
            <a:avLst/>
          </a:prstGeom>
          <a:ln w="88900">
            <a:solidFill>
              <a:srgbClr val="000000"/>
            </a:solidFill>
            <a:miter lim="400000"/>
          </a:ln>
        </p:spPr>
        <p:txBody>
          <a:bodyPr lIns="50800" tIns="50800" rIns="50800" bIns="50800" anchor="ctr"/>
          <a:lstStyle/>
          <a:p>
            <a:endParaRPr/>
          </a:p>
        </p:txBody>
      </p:sp>
      <p:sp>
        <p:nvSpPr>
          <p:cNvPr id="33" name="Whether for precision agriculture, pit mining, or the structural construction industry  – our long-range, automatic transition aircraft capture and deliver data from above for enhanced and sustainable decision making. To fulfill this mission, we put grea">
            <a:extLst>
              <a:ext uri="{FF2B5EF4-FFF2-40B4-BE49-F238E27FC236}">
                <a16:creationId xmlns:a16="http://schemas.microsoft.com/office/drawing/2014/main" id="{691ECD30-1B50-5647-BF4C-EF84A9A2193D}"/>
              </a:ext>
            </a:extLst>
          </p:cNvPr>
          <p:cNvSpPr txBox="1"/>
          <p:nvPr/>
        </p:nvSpPr>
        <p:spPr>
          <a:xfrm>
            <a:off x="10007271" y="9611995"/>
            <a:ext cx="5044369" cy="2927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just" defTabSz="457200">
              <a:lnSpc>
                <a:spcPct val="90000"/>
              </a:lnSpc>
              <a:defRPr sz="1200">
                <a:solidFill>
                  <a:srgbClr val="000000"/>
                </a:solidFill>
                <a:latin typeface="Avenir Next Regular"/>
                <a:ea typeface="Avenir Next Regular"/>
                <a:cs typeface="Avenir Next Regular"/>
                <a:sym typeface="Avenir Next Regular"/>
              </a:defRPr>
            </a:pPr>
            <a:r>
              <a:rPr lang="en-US">
                <a:latin typeface="Montserrat" pitchFamily="2" charset="77"/>
              </a:rPr>
              <a:t>Quantum Systems </a:t>
            </a:r>
            <a:r>
              <a:rPr lang="en-US" err="1">
                <a:latin typeface="Montserrat" pitchFamily="2" charset="77"/>
              </a:rPr>
              <a:t>specialises</a:t>
            </a:r>
            <a:r>
              <a:rPr lang="en-US">
                <a:latin typeface="Montserrat" pitchFamily="2" charset="77"/>
              </a:rPr>
              <a:t> in the development, design, and production of small Unmanned Aerial Systems (sUAS). The company’s range of electric vertical take-off and landing (eVTOL) sUAS are built to maximize range and versatility and to provide operators with a seamless user experience. </a:t>
            </a:r>
          </a:p>
          <a:p>
            <a:pPr algn="just" defTabSz="457200">
              <a:lnSpc>
                <a:spcPct val="90000"/>
              </a:lnSpc>
              <a:defRPr sz="1200">
                <a:solidFill>
                  <a:srgbClr val="000000"/>
                </a:solidFill>
                <a:latin typeface="Avenir Next Regular"/>
                <a:ea typeface="Avenir Next Regular"/>
                <a:cs typeface="Avenir Next Regular"/>
                <a:sym typeface="Avenir Next Regular"/>
              </a:defRPr>
            </a:pPr>
            <a:endParaRPr lang="en-US">
              <a:latin typeface="Montserrat" pitchFamily="2" charset="77"/>
            </a:endParaRPr>
          </a:p>
          <a:p>
            <a:pPr algn="just" defTabSz="457200">
              <a:lnSpc>
                <a:spcPct val="90000"/>
              </a:lnSpc>
              <a:defRPr sz="1200">
                <a:solidFill>
                  <a:srgbClr val="000000"/>
                </a:solidFill>
                <a:latin typeface="Avenir Next Regular"/>
                <a:ea typeface="Avenir Next Regular"/>
                <a:cs typeface="Avenir Next Regular"/>
                <a:sym typeface="Avenir Next Regular"/>
              </a:defRPr>
            </a:pPr>
            <a:r>
              <a:rPr lang="en-US">
                <a:latin typeface="Montserrat" pitchFamily="2" charset="77"/>
              </a:rPr>
              <a:t>By integrating cutting-edge software capabilities, like edge computing and real-time AI-powered data processing, Quantum Systems is building next-generation UAS for clients in </a:t>
            </a:r>
            <a:r>
              <a:rPr lang="en-US" err="1">
                <a:latin typeface="Montserrat" pitchFamily="2" charset="77"/>
              </a:rPr>
              <a:t>defence</a:t>
            </a:r>
            <a:r>
              <a:rPr lang="en-US">
                <a:latin typeface="Montserrat" pitchFamily="2" charset="77"/>
              </a:rPr>
              <a:t>, security, public sectors.</a:t>
            </a:r>
          </a:p>
          <a:p>
            <a:pPr algn="just" defTabSz="457200">
              <a:lnSpc>
                <a:spcPct val="90000"/>
              </a:lnSpc>
              <a:defRPr sz="1200">
                <a:solidFill>
                  <a:srgbClr val="000000"/>
                </a:solidFill>
                <a:latin typeface="Avenir Next Regular"/>
                <a:ea typeface="Avenir Next Regular"/>
                <a:cs typeface="Avenir Next Regular"/>
                <a:sym typeface="Avenir Next Regular"/>
              </a:defRPr>
            </a:pPr>
            <a:endParaRPr lang="en-US">
              <a:latin typeface="Montserrat" pitchFamily="2" charset="77"/>
            </a:endParaRPr>
          </a:p>
          <a:p>
            <a:pPr algn="just" defTabSz="457200">
              <a:lnSpc>
                <a:spcPct val="90000"/>
              </a:lnSpc>
              <a:defRPr sz="1200">
                <a:solidFill>
                  <a:srgbClr val="000000"/>
                </a:solidFill>
                <a:latin typeface="Avenir Next Regular"/>
                <a:ea typeface="Avenir Next Regular"/>
                <a:cs typeface="Avenir Next Regular"/>
                <a:sym typeface="Avenir Next Regular"/>
              </a:defRPr>
            </a:pPr>
            <a:r>
              <a:rPr lang="en-US">
                <a:latin typeface="Montserrat" pitchFamily="2" charset="77"/>
              </a:rPr>
              <a:t>Quantum-Systems was founded in 2015 and is headquartered at Special Airport </a:t>
            </a:r>
            <a:r>
              <a:rPr lang="en-US" err="1">
                <a:latin typeface="Montserrat" pitchFamily="2" charset="77"/>
              </a:rPr>
              <a:t>Oberpfaffenhofen</a:t>
            </a:r>
            <a:r>
              <a:rPr lang="en-US">
                <a:latin typeface="Montserrat" pitchFamily="2" charset="77"/>
              </a:rPr>
              <a:t>, 20 km west of Munich. For more information about Quantum-Systems visit www.quantum-systems.com.</a:t>
            </a:r>
          </a:p>
          <a:p>
            <a:pPr algn="just" defTabSz="457200">
              <a:lnSpc>
                <a:spcPct val="90000"/>
              </a:lnSpc>
              <a:defRPr sz="1200">
                <a:solidFill>
                  <a:srgbClr val="000000"/>
                </a:solidFill>
                <a:latin typeface="Avenir Next Regular"/>
                <a:ea typeface="Avenir Next Regular"/>
                <a:cs typeface="Avenir Next Regular"/>
                <a:sym typeface="Avenir Next Regular"/>
              </a:defRPr>
            </a:pPr>
            <a:endParaRPr lang="en-US">
              <a:latin typeface="Montserrat" pitchFamily="2" charset="77"/>
            </a:endParaRPr>
          </a:p>
          <a:p>
            <a:pPr algn="just" defTabSz="457200">
              <a:lnSpc>
                <a:spcPct val="90000"/>
              </a:lnSpc>
              <a:defRPr sz="1200">
                <a:solidFill>
                  <a:srgbClr val="000000"/>
                </a:solidFill>
                <a:latin typeface="Avenir Next Regular"/>
                <a:ea typeface="Avenir Next Regular"/>
                <a:cs typeface="Avenir Next Regular"/>
                <a:sym typeface="Avenir Next Regular"/>
              </a:defRPr>
            </a:pPr>
            <a:endParaRPr lang="en-US">
              <a:latin typeface="Montserrat" pitchFamily="2" charset="77"/>
            </a:endParaRPr>
          </a:p>
        </p:txBody>
      </p:sp>
      <p:pic>
        <p:nvPicPr>
          <p:cNvPr id="8" name="Graphic 7">
            <a:extLst>
              <a:ext uri="{FF2B5EF4-FFF2-40B4-BE49-F238E27FC236}">
                <a16:creationId xmlns:a16="http://schemas.microsoft.com/office/drawing/2014/main" id="{7CC7D81C-10C8-6B27-7BD6-1558EA2557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77854" y="8942273"/>
            <a:ext cx="290977" cy="290977"/>
          </a:xfrm>
          <a:prstGeom prst="rect">
            <a:avLst/>
          </a:prstGeom>
        </p:spPr>
      </p:pic>
      <p:sp>
        <p:nvSpPr>
          <p:cNvPr id="35" name="Rectangle">
            <a:extLst>
              <a:ext uri="{FF2B5EF4-FFF2-40B4-BE49-F238E27FC236}">
                <a16:creationId xmlns:a16="http://schemas.microsoft.com/office/drawing/2014/main" id="{A9785522-A381-C59F-AB90-54E080FFAB48}"/>
              </a:ext>
            </a:extLst>
          </p:cNvPr>
          <p:cNvSpPr/>
          <p:nvPr/>
        </p:nvSpPr>
        <p:spPr>
          <a:xfrm>
            <a:off x="0" y="0"/>
            <a:ext cx="9308220" cy="13824857"/>
          </a:xfrm>
          <a:prstGeom prst="rect">
            <a:avLst/>
          </a:prstGeom>
          <a:solidFill>
            <a:srgbClr val="000000">
              <a:alpha val="40000"/>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cxnSp>
        <p:nvCxnSpPr>
          <p:cNvPr id="9" name="Straight Connector 8">
            <a:extLst>
              <a:ext uri="{FF2B5EF4-FFF2-40B4-BE49-F238E27FC236}">
                <a16:creationId xmlns:a16="http://schemas.microsoft.com/office/drawing/2014/main" id="{E25BE4EB-4098-AD4C-88B9-6464F988D6EA}"/>
              </a:ext>
            </a:extLst>
          </p:cNvPr>
          <p:cNvCxnSpPr>
            <a:cxnSpLocks/>
          </p:cNvCxnSpPr>
          <p:nvPr/>
        </p:nvCxnSpPr>
        <p:spPr>
          <a:xfrm>
            <a:off x="17557980" y="11817144"/>
            <a:ext cx="6704793" cy="0"/>
          </a:xfrm>
          <a:prstGeom prst="line">
            <a:avLst/>
          </a:prstGeom>
          <a:noFill/>
          <a:ln w="9525" cap="flat">
            <a:solidFill>
              <a:srgbClr val="000000"/>
            </a:solidFill>
            <a:prstDash val="solid"/>
            <a:miter lim="400000"/>
          </a:ln>
          <a:effectLst/>
          <a:sp3d/>
        </p:spPr>
        <p:style>
          <a:lnRef idx="0">
            <a:scrgbClr r="0" g="0" b="0"/>
          </a:lnRef>
          <a:fillRef idx="0">
            <a:scrgbClr r="0" g="0" b="0"/>
          </a:fillRef>
          <a:effectRef idx="0">
            <a:scrgbClr r="0" g="0" b="0"/>
          </a:effectRef>
          <a:fontRef idx="none"/>
        </p:style>
      </p:cxnSp>
      <p:pic>
        <p:nvPicPr>
          <p:cNvPr id="7" name="Picture 6" descr="An aerial view of a town&#10;&#10;AI-generated content may be incorrect.">
            <a:extLst>
              <a:ext uri="{FF2B5EF4-FFF2-40B4-BE49-F238E27FC236}">
                <a16:creationId xmlns:a16="http://schemas.microsoft.com/office/drawing/2014/main" id="{39081728-B17A-03D5-9FE1-043C5ADBDC5C}"/>
              </a:ext>
            </a:extLst>
          </p:cNvPr>
          <p:cNvPicPr>
            <a:picLocks noChangeAspect="1"/>
          </p:cNvPicPr>
          <p:nvPr/>
        </p:nvPicPr>
        <p:blipFill>
          <a:blip r:embed="rId7"/>
          <a:stretch>
            <a:fillRect/>
          </a:stretch>
        </p:blipFill>
        <p:spPr>
          <a:xfrm>
            <a:off x="15986642" y="-452"/>
            <a:ext cx="8292914" cy="11521327"/>
          </a:xfrm>
          <a:prstGeom prst="rect">
            <a:avLst/>
          </a:prstGeom>
        </p:spPr>
      </p:pic>
      <p:sp>
        <p:nvSpPr>
          <p:cNvPr id="10" name="Rectangle">
            <a:extLst>
              <a:ext uri="{FF2B5EF4-FFF2-40B4-BE49-F238E27FC236}">
                <a16:creationId xmlns:a16="http://schemas.microsoft.com/office/drawing/2014/main" id="{FDD0E844-F39C-A41A-0A3E-DF4E8B3B79CB}"/>
              </a:ext>
            </a:extLst>
          </p:cNvPr>
          <p:cNvSpPr/>
          <p:nvPr/>
        </p:nvSpPr>
        <p:spPr>
          <a:xfrm>
            <a:off x="16006459" y="963"/>
            <a:ext cx="8263199" cy="11521324"/>
          </a:xfrm>
          <a:prstGeom prst="rect">
            <a:avLst/>
          </a:prstGeom>
          <a:solidFill>
            <a:srgbClr val="000000">
              <a:alpha val="40000"/>
            </a:srgbClr>
          </a:solidFill>
          <a:ln w="12700">
            <a:miter lim="400000"/>
          </a:ln>
        </p:spPr>
        <p:txBody>
          <a:bodyPr lIns="50800" tIns="50800" rIns="50800" bIns="508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extLst>
      <p:ext uri="{BB962C8B-B14F-4D97-AF65-F5344CB8AC3E}">
        <p14:creationId xmlns:p14="http://schemas.microsoft.com/office/powerpoint/2010/main" val="169901560"/>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086dcf1-3ee0-46e7-9a73-b19ea5e0661b" xsi:nil="true"/>
    <lcf76f155ced4ddcb4097134ff3c332f xmlns="e64dd5b4-f707-4d31-9c83-14f898bfb172">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C04DFDA8AE30C6458A2345A1E01D75C9" ma:contentTypeVersion="21" ma:contentTypeDescription="Ein neues Dokument erstellen." ma:contentTypeScope="" ma:versionID="7f60996d69d7690f33cd26d9fc0907e0">
  <xsd:schema xmlns:xsd="http://www.w3.org/2001/XMLSchema" xmlns:xs="http://www.w3.org/2001/XMLSchema" xmlns:p="http://schemas.microsoft.com/office/2006/metadata/properties" xmlns:ns1="http://schemas.microsoft.com/sharepoint/v3" xmlns:ns2="e64dd5b4-f707-4d31-9c83-14f898bfb172" xmlns:ns3="8086dcf1-3ee0-46e7-9a73-b19ea5e0661b" targetNamespace="http://schemas.microsoft.com/office/2006/metadata/properties" ma:root="true" ma:fieldsID="93a3b46e5f478895d632e69b4f25249c" ns1:_="" ns2:_="" ns3:_="">
    <xsd:import namespace="http://schemas.microsoft.com/sharepoint/v3"/>
    <xsd:import namespace="e64dd5b4-f707-4d31-9c83-14f898bfb172"/>
    <xsd:import namespace="8086dcf1-3ee0-46e7-9a73-b19ea5e0661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Eigenschaften der einheitlichen Compliancerichtlinie" ma:hidden="true" ma:internalName="_ip_UnifiedCompliancePolicyProperties">
      <xsd:simpleType>
        <xsd:restriction base="dms:Note"/>
      </xsd:simpleType>
    </xsd:element>
    <xsd:element name="_ip_UnifiedCompliancePolicyUIAction" ma:index="27"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4dd5b4-f707-4d31-9c83-14f898bfb1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9569a51e-f370-4004-bed6-5630e80a359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86dcf1-3ee0-46e7-9a73-b19ea5e0661b"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408b0e23-07eb-4941-8b08-47ad10e27e0c}" ma:internalName="TaxCatchAll" ma:showField="CatchAllData" ma:web="8086dcf1-3ee0-46e7-9a73-b19ea5e066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5E3B4B-1C0A-4398-909B-5555DF76DF47}">
  <ds:schemaRefs>
    <ds:schemaRef ds:uri="8086dcf1-3ee0-46e7-9a73-b19ea5e0661b"/>
    <ds:schemaRef ds:uri="e64dd5b4-f707-4d31-9c83-14f898bfb1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7FE34F3-CB2F-4140-9EFB-96E70F436E7D}">
  <ds:schemaRefs>
    <ds:schemaRef ds:uri="8086dcf1-3ee0-46e7-9a73-b19ea5e0661b"/>
    <ds:schemaRef ds:uri="e64dd5b4-f707-4d31-9c83-14f898bfb1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BE0F14-4D5F-4D84-B691-37DCC40FA1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Slides>
  <Notes>3</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21_BasicWhite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Anca Radu</dc:creator>
  <cp:revision>26</cp:revision>
  <dcterms:modified xsi:type="dcterms:W3CDTF">2025-10-28T10:27:37Z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0x010100C04DFDA8AE30C6458A2345A1E01D75C9</vt:lpwstr>
  </property>
  <property fmtid="{D5CDD505-2E9C-101B-9397-08002B2CF9AE}" pid="3" name="MediaServiceImageTags">
    <vt:lpwstr/>
  </property>
</Properties>
</file>